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317" r:id="rId5"/>
    <p:sldId id="318" r:id="rId6"/>
    <p:sldId id="260" r:id="rId7"/>
    <p:sldId id="319" r:id="rId8"/>
    <p:sldId id="322" r:id="rId9"/>
    <p:sldId id="342" r:id="rId10"/>
    <p:sldId id="324" r:id="rId11"/>
    <p:sldId id="326" r:id="rId12"/>
    <p:sldId id="327" r:id="rId13"/>
    <p:sldId id="333" r:id="rId14"/>
    <p:sldId id="335" r:id="rId15"/>
    <p:sldId id="334" r:id="rId16"/>
    <p:sldId id="329" r:id="rId17"/>
    <p:sldId id="330" r:id="rId18"/>
    <p:sldId id="344" r:id="rId19"/>
    <p:sldId id="332" r:id="rId20"/>
    <p:sldId id="331" r:id="rId21"/>
    <p:sldId id="336" r:id="rId22"/>
    <p:sldId id="337" r:id="rId23"/>
    <p:sldId id="338" r:id="rId24"/>
    <p:sldId id="339" r:id="rId25"/>
    <p:sldId id="340" r:id="rId26"/>
    <p:sldId id="261" r:id="rId27"/>
    <p:sldId id="259" r:id="rId28"/>
    <p:sldId id="311" r:id="rId29"/>
    <p:sldId id="312" r:id="rId30"/>
    <p:sldId id="290" r:id="rId31"/>
    <p:sldId id="262" r:id="rId32"/>
    <p:sldId id="263" r:id="rId33"/>
    <p:sldId id="264" r:id="rId34"/>
    <p:sldId id="265" r:id="rId35"/>
    <p:sldId id="305" r:id="rId36"/>
    <p:sldId id="267" r:id="rId37"/>
    <p:sldId id="307" r:id="rId38"/>
    <p:sldId id="306" r:id="rId39"/>
    <p:sldId id="308" r:id="rId40"/>
    <p:sldId id="269" r:id="rId41"/>
    <p:sldId id="270" r:id="rId42"/>
    <p:sldId id="271" r:id="rId43"/>
    <p:sldId id="303" r:id="rId44"/>
    <p:sldId id="272" r:id="rId45"/>
    <p:sldId id="274" r:id="rId46"/>
    <p:sldId id="298" r:id="rId47"/>
    <p:sldId id="299" r:id="rId48"/>
    <p:sldId id="300" r:id="rId49"/>
    <p:sldId id="304" r:id="rId50"/>
    <p:sldId id="301" r:id="rId51"/>
    <p:sldId id="302" r:id="rId52"/>
    <p:sldId id="296" r:id="rId53"/>
    <p:sldId id="297" r:id="rId54"/>
    <p:sldId id="295" r:id="rId55"/>
    <p:sldId id="293" r:id="rId56"/>
    <p:sldId id="316" r:id="rId57"/>
    <p:sldId id="315" r:id="rId58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FFFF"/>
    <a:srgbClr val="F4F4F4"/>
    <a:srgbClr val="28285A"/>
    <a:srgbClr val="484872"/>
    <a:srgbClr val="1DE9AE"/>
    <a:srgbClr val="52527A"/>
    <a:srgbClr val="53537B"/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BB788-B226-3946-AC94-92F62DFCF71E}" v="35" dt="2023-08-25T14:36:54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9" autoAdjust="0"/>
    <p:restoredTop sz="93561" autoAdjust="0"/>
  </p:normalViewPr>
  <p:slideViewPr>
    <p:cSldViewPr snapToGrid="0" showGuides="1">
      <p:cViewPr varScale="1">
        <p:scale>
          <a:sx n="140" d="100"/>
          <a:sy n="140" d="100"/>
        </p:scale>
        <p:origin x="224" y="560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6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tags" Target="tags/tag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6EC-4256-AC3C-F102453082F3}"/>
              </c:ext>
            </c:extLst>
          </c:dPt>
          <c:dPt>
            <c:idx val="1"/>
            <c:bubble3D val="0"/>
            <c:spPr>
              <a:solidFill>
                <a:srgbClr val="5353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EC-4256-AC3C-F102453082F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EC-4256-AC3C-F10245308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F5-4FDF-BCA6-0AAA234488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5-4FDF-BCA6-0AAA234488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903695"/>
        <c:axId val="128894959"/>
      </c:barChart>
      <c:catAx>
        <c:axId val="12890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4959"/>
        <c:crosses val="autoZero"/>
        <c:auto val="1"/>
        <c:lblAlgn val="ctr"/>
        <c:lblOffset val="100"/>
        <c:noMultiLvlLbl val="0"/>
      </c:catAx>
      <c:valAx>
        <c:axId val="12889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903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46-49D0-B1E7-89A851D246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46-49D0-B1E7-89A851D246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903695"/>
        <c:axId val="128894959"/>
      </c:barChart>
      <c:catAx>
        <c:axId val="12890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4959"/>
        <c:crosses val="autoZero"/>
        <c:auto val="1"/>
        <c:lblAlgn val="ctr"/>
        <c:lblOffset val="100"/>
        <c:noMultiLvlLbl val="0"/>
      </c:catAx>
      <c:valAx>
        <c:axId val="12889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903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F5-4FDF-BCA6-0AAA23448858}"/>
              </c:ext>
            </c:extLst>
          </c:dPt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5-4FDF-BCA6-0AAA234488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903695"/>
        <c:axId val="128894959"/>
      </c:barChart>
      <c:catAx>
        <c:axId val="12890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4959"/>
        <c:crosses val="autoZero"/>
        <c:auto val="1"/>
        <c:lblAlgn val="ctr"/>
        <c:lblOffset val="100"/>
        <c:noMultiLvlLbl val="0"/>
      </c:catAx>
      <c:valAx>
        <c:axId val="12889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903695"/>
        <c:crosses val="autoZero"/>
        <c:crossBetween val="between"/>
      </c:valAx>
      <c:spPr>
        <a:noFill/>
        <a:ln w="28575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46-49D0-B1E7-89A851D246C7}"/>
              </c:ext>
            </c:extLst>
          </c:dPt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46-49D0-B1E7-89A851D246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903695"/>
        <c:axId val="128894959"/>
      </c:barChart>
      <c:catAx>
        <c:axId val="12890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4959"/>
        <c:crosses val="autoZero"/>
        <c:auto val="1"/>
        <c:lblAlgn val="ctr"/>
        <c:lblOffset val="100"/>
        <c:noMultiLvlLbl val="0"/>
      </c:catAx>
      <c:valAx>
        <c:axId val="1288949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903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24E279-03E7-8A48-985A-2599DC96A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5DB4-BC40-2D44-A7F4-ED534CFB9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300D6-5BD5-424C-B9B9-60E1BDCBA128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901C4-8D1A-B145-8DBE-B7C1559441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90885-681C-AF4F-A809-18D180E29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D6A97-6D37-8942-BDF6-005B38E4E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88BBD-86F3-4045-AD7D-339EF4283663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GB" dirty="0" err="1"/>
              <a:t>i</a:t>
            </a:r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CEAC-4476-4BB5-8A2A-6D8764AE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88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5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E87B7E4-0FEE-4C41-AD8F-BA55CD901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8" y="346973"/>
            <a:ext cx="5971808" cy="61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20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BABC2-C479-AF40-8A2A-5A5AEEF40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B55681-6D94-0247-94F5-02D50AA0C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22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C0FF1-DF73-FB42-9CD7-388D68077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4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91062-91D7-AD4E-8BB6-E8554C1C2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40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8064569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54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DE1030E-E6A9-4B20-B642-31CF5BB5A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7350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EF24CC2-A99B-43A7-B3E8-B63F1ED46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97350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004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2A92684-B1EA-4259-B7B2-C96217D9D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044" y="1784866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E86D4F4-148C-446E-9686-47AA15258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0531" y="1790702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2A081C6-9031-4554-91B0-FCFCA3976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255" y="2528888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25ABAD0-4904-4B83-A034-1D61BBD66D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56386" y="2534762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36F3A11-F3EF-4AB4-8850-05CBE86F77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6873" y="2536191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90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73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002A1-66E5-4346-BAF3-6297499F1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93264" y="1723908"/>
            <a:ext cx="5919057" cy="4215563"/>
          </a:xfrm>
          <a:custGeom>
            <a:avLst/>
            <a:gdLst>
              <a:gd name="connsiteX0" fmla="*/ 2055147 w 5919057"/>
              <a:gd name="connsiteY0" fmla="*/ 0 h 4215563"/>
              <a:gd name="connsiteX1" fmla="*/ 5919057 w 5919057"/>
              <a:gd name="connsiteY1" fmla="*/ 0 h 4215563"/>
              <a:gd name="connsiteX2" fmla="*/ 5919057 w 5919057"/>
              <a:gd name="connsiteY2" fmla="*/ 4215563 h 4215563"/>
              <a:gd name="connsiteX3" fmla="*/ 2055147 w 5919057"/>
              <a:gd name="connsiteY3" fmla="*/ 4215563 h 4215563"/>
              <a:gd name="connsiteX4" fmla="*/ 0 w 5919057"/>
              <a:gd name="connsiteY4" fmla="*/ 2107782 h 4215563"/>
              <a:gd name="connsiteX5" fmla="*/ 2055147 w 5919057"/>
              <a:gd name="connsiteY5" fmla="*/ 0 h 42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9057" h="4215563">
                <a:moveTo>
                  <a:pt x="2055147" y="0"/>
                </a:moveTo>
                <a:lnTo>
                  <a:pt x="5919057" y="0"/>
                </a:lnTo>
                <a:lnTo>
                  <a:pt x="5919057" y="4215563"/>
                </a:lnTo>
                <a:lnTo>
                  <a:pt x="2055147" y="4215563"/>
                </a:lnTo>
                <a:cubicBezTo>
                  <a:pt x="920233" y="4215563"/>
                  <a:pt x="0" y="3271941"/>
                  <a:pt x="0" y="2107782"/>
                </a:cubicBezTo>
                <a:cubicBezTo>
                  <a:pt x="0" y="943623"/>
                  <a:pt x="920233" y="0"/>
                  <a:pt x="2055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2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77B46E-A5E0-0C4B-A2D7-4CEB00C896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2143" y="1066241"/>
            <a:ext cx="5032404" cy="5032404"/>
          </a:xfrm>
          <a:custGeom>
            <a:avLst/>
            <a:gdLst>
              <a:gd name="connsiteX0" fmla="*/ 2516202 w 5032404"/>
              <a:gd name="connsiteY0" fmla="*/ 0 h 5032404"/>
              <a:gd name="connsiteX1" fmla="*/ 5032404 w 5032404"/>
              <a:gd name="connsiteY1" fmla="*/ 2516202 h 5032404"/>
              <a:gd name="connsiteX2" fmla="*/ 2516202 w 5032404"/>
              <a:gd name="connsiteY2" fmla="*/ 5032404 h 5032404"/>
              <a:gd name="connsiteX3" fmla="*/ 0 w 5032404"/>
              <a:gd name="connsiteY3" fmla="*/ 2516202 h 5032404"/>
              <a:gd name="connsiteX4" fmla="*/ 2516202 w 5032404"/>
              <a:gd name="connsiteY4" fmla="*/ 0 h 503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2404" h="5032404">
                <a:moveTo>
                  <a:pt x="2516202" y="0"/>
                </a:moveTo>
                <a:cubicBezTo>
                  <a:pt x="3905862" y="0"/>
                  <a:pt x="5032404" y="1126542"/>
                  <a:pt x="5032404" y="2516202"/>
                </a:cubicBezTo>
                <a:cubicBezTo>
                  <a:pt x="5032404" y="3905862"/>
                  <a:pt x="3905862" y="5032404"/>
                  <a:pt x="2516202" y="5032404"/>
                </a:cubicBezTo>
                <a:cubicBezTo>
                  <a:pt x="1126542" y="5032404"/>
                  <a:pt x="0" y="3905862"/>
                  <a:pt x="0" y="2516202"/>
                </a:cubicBezTo>
                <a:cubicBezTo>
                  <a:pt x="0" y="1126542"/>
                  <a:pt x="1126542" y="0"/>
                  <a:pt x="2516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8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2333847"/>
            <a:ext cx="5033327" cy="38431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685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08C495-95B2-42FB-9AF6-B88C071C69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A44EEFE-D280-47B5-80CD-77327AD5A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192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C42276C-98AA-4D0F-860E-713BF9000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192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E215666-9218-45AE-88F8-EF7A6D982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093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5B4FE60-C863-4B47-A93E-2AA4EDA682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093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67FC39C-2775-4BCF-97E0-CC4F7DEA1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0994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B1ACD7-B609-4735-BB11-D2D567E36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994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612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643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18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AC2299EE-45D7-4F39-AAB1-7C651363511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08013" y="1925795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72DF861A-B5D0-4C4E-94FF-17842306E6E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38698" y="1925794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11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CB9F0-422C-4EC1-AF31-5B9B277FF5EF}"/>
              </a:ext>
            </a:extLst>
          </p:cNvPr>
          <p:cNvSpPr/>
          <p:nvPr userDrawn="1"/>
        </p:nvSpPr>
        <p:spPr>
          <a:xfrm>
            <a:off x="447206" y="1445127"/>
            <a:ext cx="5499552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38179-16BB-4365-B33B-30EAE1B608FA}"/>
              </a:ext>
            </a:extLst>
          </p:cNvPr>
          <p:cNvSpPr/>
          <p:nvPr userDrawn="1"/>
        </p:nvSpPr>
        <p:spPr>
          <a:xfrm>
            <a:off x="6245244" y="1445126"/>
            <a:ext cx="5499550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269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2A4EC-E644-44E5-8E59-B6A7F8C7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CCE1-06B5-4197-8997-969050D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3C3A3CE0-42F8-DA47-8183-CBECFB8016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0F42057C-EC4A-3E4D-A6D3-7AF0B057D6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32D836C-46A3-034D-9DB5-EE89AC57C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081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DC8D1D-C1C6-E648-9C40-4890F3261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E7058B2-8152-1548-985C-9368051307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5EF1C287-FED0-E94A-8E59-691098E1B0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C19B448C-280C-5640-AA82-A4C8271EF2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682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3BC0C4-DE51-DE47-A9B2-DBDFF06D41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37CF92-F431-EC49-BABA-60F824046F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2CDEC953-F56B-FD4C-A1C5-4894AF872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6DFB6C9A-E67C-D24C-903A-ED28A2EF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9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25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48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2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7F6C6B-FE35-4478-B3B5-1C98B4248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5693" r="30962" b="8524"/>
          <a:stretch/>
        </p:blipFill>
        <p:spPr>
          <a:xfrm>
            <a:off x="6435090" y="1691640"/>
            <a:ext cx="5756910" cy="5166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67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A070C86-B560-416F-BD0D-72EAB41FCD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616088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347" imgH="348" progId="TCLayout.ActiveDocument.1">
                  <p:embed/>
                </p:oleObj>
              </mc:Choice>
              <mc:Fallback>
                <p:oleObj name="think-cell Slide" r:id="rId35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A070C86-B560-416F-BD0D-72EAB41FC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FB7CB-3635-4F48-9FA3-112348C8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0E233-71C2-48E3-92F9-72BD622D6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2333847"/>
            <a:ext cx="10910887" cy="38431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58B20-EAC1-42CD-BB14-3F91C64F5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271316"/>
            <a:ext cx="4269478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9C034-4AC1-48C0-B2DB-97ED35BB6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547" y="6273433"/>
            <a:ext cx="516751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8FFE0BFC-ADF4-4AC3-8BC8-B0DC34C046E3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87" y="432965"/>
            <a:ext cx="283860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8" r:id="rId3"/>
    <p:sldLayoutId id="2147483681" r:id="rId4"/>
    <p:sldLayoutId id="2147483654" r:id="rId5"/>
    <p:sldLayoutId id="2147483656" r:id="rId6"/>
    <p:sldLayoutId id="2147483657" r:id="rId7"/>
    <p:sldLayoutId id="2147483658" r:id="rId8"/>
    <p:sldLayoutId id="2147483671" r:id="rId9"/>
    <p:sldLayoutId id="2147483674" r:id="rId10"/>
    <p:sldLayoutId id="2147483659" r:id="rId11"/>
    <p:sldLayoutId id="2147483682" r:id="rId12"/>
    <p:sldLayoutId id="2147483684" r:id="rId13"/>
    <p:sldLayoutId id="2147483666" r:id="rId14"/>
    <p:sldLayoutId id="2147483685" r:id="rId15"/>
    <p:sldLayoutId id="2147483686" r:id="rId16"/>
    <p:sldLayoutId id="2147483650" r:id="rId17"/>
    <p:sldLayoutId id="2147483661" r:id="rId18"/>
    <p:sldLayoutId id="2147483660" r:id="rId19"/>
    <p:sldLayoutId id="2147483678" r:id="rId20"/>
    <p:sldLayoutId id="2147483679" r:id="rId21"/>
    <p:sldLayoutId id="2147483680" r:id="rId22"/>
    <p:sldLayoutId id="2147483664" r:id="rId23"/>
    <p:sldLayoutId id="2147483665" r:id="rId24"/>
    <p:sldLayoutId id="2147483667" r:id="rId25"/>
    <p:sldLayoutId id="2147483668" r:id="rId26"/>
    <p:sldLayoutId id="2147483670" r:id="rId27"/>
    <p:sldLayoutId id="2147483676" r:id="rId28"/>
    <p:sldLayoutId id="2147483655" r:id="rId29"/>
    <p:sldLayoutId id="2147483689" r:id="rId30"/>
    <p:sldLayoutId id="2147483690" r:id="rId31"/>
    <p:sldLayoutId id="2147483691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4250" indent="-176213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1298" userDrawn="1">
          <p15:clr>
            <a:srgbClr val="F26B43"/>
          </p15:clr>
        </p15:guide>
        <p15:guide id="7" orient="horz" pos="15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verge.com/2023/8/22/23841167/microsoft-excel-python-integration-support)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28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28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emf"/><Relationship Id="rId18" Type="http://schemas.openxmlformats.org/officeDocument/2006/relationships/image" Target="../media/image42.emf"/><Relationship Id="rId3" Type="http://schemas.openxmlformats.org/officeDocument/2006/relationships/oleObject" Target="../embeddings/oleObject4.bin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0.emf"/><Relationship Id="rId20" Type="http://schemas.openxmlformats.org/officeDocument/2006/relationships/image" Target="../media/image44.emf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5" Type="http://schemas.openxmlformats.org/officeDocument/2006/relationships/image" Target="../media/image39.emf"/><Relationship Id="rId10" Type="http://schemas.openxmlformats.org/officeDocument/2006/relationships/image" Target="../media/image34.emf"/><Relationship Id="rId19" Type="http://schemas.openxmlformats.org/officeDocument/2006/relationships/image" Target="../media/image43.emf"/><Relationship Id="rId4" Type="http://schemas.openxmlformats.org/officeDocument/2006/relationships/image" Target="../media/image1.emf"/><Relationship Id="rId9" Type="http://schemas.openxmlformats.org/officeDocument/2006/relationships/image" Target="../media/image33.emf"/><Relationship Id="rId1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8B76-A2AA-2C6F-4A04-97B60F52C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ffectLst/>
                <a:latin typeface="Helvetica Neue" panose="02000503000000020004" pitchFamily="2" charset="0"/>
              </a:rPr>
              <a:t>Scale Up with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3A57D-2340-D870-69A5-F3A3E0981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effectLst/>
                <a:latin typeface="Helvetica Neue" panose="02000503000000020004" pitchFamily="2" charset="0"/>
              </a:rPr>
              <a:t>Uncoiling Python's Basics</a:t>
            </a:r>
            <a:endParaRPr lang="en-US" dirty="0"/>
          </a:p>
          <a:p>
            <a:r>
              <a:rPr lang="en-GB" dirty="0"/>
              <a:t>risk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0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pPr lvl="1"/>
            <a:r>
              <a:rPr lang="en-GB" dirty="0"/>
              <a:t>Articles about use/direction of travel</a:t>
            </a:r>
          </a:p>
          <a:p>
            <a:pPr lvl="1"/>
            <a:r>
              <a:rPr lang="en-GB" dirty="0"/>
              <a:t>Flexible/High level</a:t>
            </a:r>
          </a:p>
          <a:p>
            <a:pPr lvl="1"/>
            <a:r>
              <a:rPr lang="en-GB" dirty="0"/>
              <a:t>Easy ML integration</a:t>
            </a:r>
          </a:p>
          <a:p>
            <a:pPr lvl="2"/>
            <a:r>
              <a:rPr lang="en-GB" dirty="0"/>
              <a:t>In particular – deep learning (</a:t>
            </a:r>
            <a:r>
              <a:rPr lang="en-GB" dirty="0" err="1"/>
              <a:t>PyTorch</a:t>
            </a:r>
            <a:r>
              <a:rPr lang="en-GB" dirty="0"/>
              <a:t>/</a:t>
            </a:r>
            <a:r>
              <a:rPr lang="en-GB" dirty="0" err="1"/>
              <a:t>Tensorflow</a:t>
            </a:r>
            <a:r>
              <a:rPr lang="en-GB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Everybody seems to be using it?</a:t>
            </a:r>
          </a:p>
        </p:txBody>
      </p:sp>
    </p:spTree>
    <p:extLst>
      <p:ext uri="{BB962C8B-B14F-4D97-AF65-F5344CB8AC3E}">
        <p14:creationId xmlns:p14="http://schemas.microsoft.com/office/powerpoint/2010/main" val="204847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pPr lvl="1"/>
            <a:r>
              <a:rPr lang="en-GB" dirty="0"/>
              <a:t>Varied famous python projects (a little bit of it everywhere…)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</p:spTree>
    <p:extLst>
      <p:ext uri="{BB962C8B-B14F-4D97-AF65-F5344CB8AC3E}">
        <p14:creationId xmlns:p14="http://schemas.microsoft.com/office/powerpoint/2010/main" val="236703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start using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Where is it?</a:t>
            </a:r>
          </a:p>
        </p:txBody>
      </p:sp>
    </p:spTree>
    <p:extLst>
      <p:ext uri="{BB962C8B-B14F-4D97-AF65-F5344CB8AC3E}">
        <p14:creationId xmlns:p14="http://schemas.microsoft.com/office/powerpoint/2010/main" val="32246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pPr lvl="1"/>
            <a:r>
              <a:rPr lang="en-GB" dirty="0"/>
              <a:t>Split into IDE/terminal (compiled)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14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</a:t>
            </a:r>
          </a:p>
        </p:txBody>
      </p:sp>
    </p:spTree>
    <p:extLst>
      <p:ext uri="{BB962C8B-B14F-4D97-AF65-F5344CB8AC3E}">
        <p14:creationId xmlns:p14="http://schemas.microsoft.com/office/powerpoint/2010/main" val="191153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pPr lvl="1"/>
            <a:r>
              <a:rPr lang="en-GB" dirty="0"/>
              <a:t>Example excel to python tie-in (</a:t>
            </a:r>
            <a:r>
              <a:rPr lang="en-GB" dirty="0">
                <a:hlinkClick r:id="rId2"/>
              </a:rPr>
              <a:t>https://www.theverge.com/2023/8/22/23841167/microsoft-excel-python-integration-support)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</a:t>
            </a:r>
          </a:p>
        </p:txBody>
      </p:sp>
    </p:spTree>
    <p:extLst>
      <p:ext uri="{BB962C8B-B14F-4D97-AF65-F5344CB8AC3E}">
        <p14:creationId xmlns:p14="http://schemas.microsoft.com/office/powerpoint/2010/main" val="334104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6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0835E-EC47-3DB9-21F3-772260ED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BD8205-204E-F64C-4CAA-338B68E9A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7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56D1-7844-FDDF-06C3-91EF28929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18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29C1DA-833C-5AC8-8236-49C44D52B5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88DD-6DBE-A132-EA9F-31C952FA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FE577-F002-A16A-5907-11E23FB7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981A4-46E6-AA46-776E-08A2A521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EAC63-DFA9-2350-703A-A508809D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D5D17D-4A4D-9DE5-11FC-3EE28CEC9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DD84-4FA0-02BE-444E-B88E8E91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8E8DE-A0AE-4F23-9E4A-87181C0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72A9-1071-9937-39EB-3208D8B0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3C067-25D2-1101-822B-FB7EAEF69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EEA358-1055-9A14-8A3F-6ED511A5C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E2B171-CCF1-9349-15AA-7EA8A1C75D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Alright, let’s </a:t>
            </a:r>
            <a:r>
              <a:rPr lang="en-US" i="1" dirty="0"/>
              <a:t>really </a:t>
            </a:r>
            <a:r>
              <a:rPr lang="en-US" dirty="0"/>
              <a:t>get coding!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FF84CC-B15D-B942-6CDB-6574702A8A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does Python fit 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use it on our computer?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5DE906-1CF0-7F80-D59E-0BEAA06E90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specifics: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and names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Conditional statements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US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Break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71A6CD-A070-08DE-0CAB-250105797D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have we used this at </a:t>
            </a:r>
            <a:r>
              <a:rPr lang="en-US" dirty="0" err="1"/>
              <a:t>Acin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b="1" dirty="0"/>
              <a:t>can </a:t>
            </a:r>
            <a:r>
              <a:rPr lang="en-US" dirty="0"/>
              <a:t>we use this for at </a:t>
            </a:r>
            <a:r>
              <a:rPr lang="en-US" dirty="0" err="1"/>
              <a:t>Acin</a:t>
            </a:r>
            <a:r>
              <a:rPr lang="en-US" dirty="0"/>
              <a:t>?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Mini-task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4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E3A8-F2D2-3BCF-D5B4-5163861E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3325-48E2-F946-B1A6-9D90F421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687C8-F3CC-AB89-F23E-52862653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C8152-8502-BA84-DB14-1533CBB3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C0E3D0-EE49-7B6D-CC30-4298916BF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7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8520-689A-B745-51D7-C62DDDCB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83475-FAC6-26A8-F983-A27E2C02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94BC1-4113-4716-9ECB-3732B954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CE491-6781-27DA-40FB-9605227F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A5192-129A-4789-CF06-F6476056BF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0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0F0E-9BC8-5C31-E296-27E5973F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18BE-3A0A-4A55-CF97-39AFA213E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BD6A8-D427-A8CC-FB22-B5947478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E30BB-035D-651D-8AA9-7A993100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F190D2-882B-3710-FA48-29095AB6C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8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F03C-F2EE-47F9-8707-6DA2F11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78111-8133-4384-9038-1A93997C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6F674-0DE7-4A5B-A9AD-D836685A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32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F03C-F2EE-47F9-8707-6DA2F11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78111-8133-4384-9038-1A93997C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6F674-0DE7-4A5B-A9AD-D836685A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10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title goes here.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title goes here.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37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1F5C3A-972F-46E0-B7AC-BE4302890D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13" y="2349500"/>
            <a:ext cx="7621587" cy="1079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Generic templated slides</a:t>
            </a:r>
          </a:p>
        </p:txBody>
      </p:sp>
    </p:spTree>
    <p:extLst>
      <p:ext uri="{BB962C8B-B14F-4D97-AF65-F5344CB8AC3E}">
        <p14:creationId xmlns:p14="http://schemas.microsoft.com/office/powerpoint/2010/main" val="383317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Pore vit </a:t>
            </a:r>
            <a:r>
              <a:rPr lang="en-GB" dirty="0" err="1"/>
              <a:t>apis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fugit et </a:t>
            </a:r>
            <a:r>
              <a:rPr lang="en-GB" dirty="0" err="1"/>
              <a:t>acipis</a:t>
            </a:r>
            <a:r>
              <a:rPr lang="en-GB" dirty="0"/>
              <a:t> </a:t>
            </a:r>
            <a:r>
              <a:rPr lang="en-GB" dirty="0" err="1"/>
              <a:t>sitatet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acilita</a:t>
            </a:r>
            <a:r>
              <a:rPr lang="en-GB" dirty="0"/>
              <a:t> </a:t>
            </a:r>
            <a:r>
              <a:rPr lang="en-GB" dirty="0" err="1"/>
              <a:t>nusapienis</a:t>
            </a:r>
            <a:r>
              <a:rPr lang="en-GB" dirty="0"/>
              <a:t> sit </a:t>
            </a:r>
            <a:r>
              <a:rPr lang="en-GB" dirty="0" err="1"/>
              <a:t>illabor</a:t>
            </a:r>
            <a:r>
              <a:rPr lang="en-GB" dirty="0"/>
              <a:t> </a:t>
            </a:r>
            <a:r>
              <a:rPr lang="en-GB" dirty="0" err="1"/>
              <a:t>aliqui</a:t>
            </a:r>
            <a:r>
              <a:rPr lang="en-GB" dirty="0"/>
              <a:t> blab in con </a:t>
            </a:r>
            <a:r>
              <a:rPr lang="en-GB" dirty="0" err="1"/>
              <a:t>cupitatem</a:t>
            </a:r>
            <a:r>
              <a:rPr lang="en-GB" dirty="0"/>
              <a:t> </a:t>
            </a:r>
            <a:r>
              <a:rPr lang="en-GB" dirty="0" err="1"/>
              <a:t>hariore</a:t>
            </a:r>
            <a:r>
              <a:rPr lang="en-GB" dirty="0"/>
              <a:t>, </a:t>
            </a:r>
            <a:r>
              <a:rPr lang="en-GB" dirty="0" err="1"/>
              <a:t>voloreictas</a:t>
            </a:r>
            <a:r>
              <a:rPr lang="en-GB" dirty="0"/>
              <a:t> </a:t>
            </a:r>
            <a:r>
              <a:rPr lang="en-GB" dirty="0" err="1"/>
              <a:t>dolorundion</a:t>
            </a:r>
            <a:r>
              <a:rPr lang="en-GB" dirty="0"/>
              <a:t> ne </a:t>
            </a:r>
            <a:r>
              <a:rPr lang="en-GB" dirty="0" err="1"/>
              <a:t>vendaepe</a:t>
            </a:r>
            <a:r>
              <a:rPr lang="en-GB" dirty="0"/>
              <a:t> con </a:t>
            </a:r>
            <a:r>
              <a:rPr lang="en-GB" dirty="0" err="1"/>
              <a:t>ernatemporat</a:t>
            </a:r>
            <a:r>
              <a:rPr lang="en-GB" dirty="0"/>
              <a:t> </a:t>
            </a:r>
            <a:r>
              <a:rPr lang="en-GB" dirty="0" err="1"/>
              <a:t>fugitat</a:t>
            </a:r>
            <a:r>
              <a:rPr lang="en-GB" dirty="0"/>
              <a:t> di nobis maximin et </a:t>
            </a:r>
            <a:r>
              <a:rPr lang="en-GB" dirty="0" err="1"/>
              <a:t>aspe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quidiam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quidiam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endParaRPr lang="en-GB" dirty="0"/>
          </a:p>
          <a:p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quidiam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Sub bullet style</a:t>
            </a:r>
          </a:p>
          <a:p>
            <a:pPr lvl="1"/>
            <a:r>
              <a:rPr lang="en-GB" dirty="0"/>
              <a:t>Sub bullet style</a:t>
            </a:r>
          </a:p>
          <a:p>
            <a:pPr lvl="1"/>
            <a:r>
              <a:rPr lang="en-GB" dirty="0"/>
              <a:t>Sub bullet style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28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10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D21010-9A7D-4616-8919-468753DE42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328" cy="3843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Pore vit </a:t>
            </a:r>
            <a:r>
              <a:rPr lang="en-GB" dirty="0" err="1"/>
              <a:t>apis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fugit et </a:t>
            </a:r>
            <a:r>
              <a:rPr lang="en-GB" dirty="0" err="1"/>
              <a:t>acipis</a:t>
            </a:r>
            <a:r>
              <a:rPr lang="en-GB" dirty="0"/>
              <a:t> </a:t>
            </a:r>
            <a:r>
              <a:rPr lang="en-GB" dirty="0" err="1"/>
              <a:t>sitatet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acilita</a:t>
            </a:r>
            <a:r>
              <a:rPr lang="en-GB" dirty="0"/>
              <a:t> </a:t>
            </a:r>
            <a:r>
              <a:rPr lang="en-GB" dirty="0" err="1"/>
              <a:t>nusapienis</a:t>
            </a:r>
            <a:r>
              <a:rPr lang="en-GB" dirty="0"/>
              <a:t> sit </a:t>
            </a:r>
            <a:r>
              <a:rPr lang="en-GB" dirty="0" err="1"/>
              <a:t>illabor</a:t>
            </a:r>
            <a:r>
              <a:rPr lang="en-GB" dirty="0"/>
              <a:t> </a:t>
            </a:r>
            <a:r>
              <a:rPr lang="en-GB" dirty="0" err="1"/>
              <a:t>aliqui</a:t>
            </a:r>
            <a:r>
              <a:rPr lang="en-GB" dirty="0"/>
              <a:t> blab in con </a:t>
            </a:r>
            <a:r>
              <a:rPr lang="en-GB" dirty="0" err="1"/>
              <a:t>cupitatem</a:t>
            </a:r>
            <a:r>
              <a:rPr lang="en-GB" dirty="0"/>
              <a:t> </a:t>
            </a:r>
            <a:r>
              <a:rPr lang="en-GB" dirty="0" err="1"/>
              <a:t>hariore</a:t>
            </a:r>
            <a:r>
              <a:rPr lang="en-GB" dirty="0"/>
              <a:t>, </a:t>
            </a:r>
            <a:r>
              <a:rPr lang="en-GB" dirty="0" err="1"/>
              <a:t>voloreictas</a:t>
            </a:r>
            <a:r>
              <a:rPr lang="en-GB" dirty="0"/>
              <a:t> </a:t>
            </a:r>
            <a:r>
              <a:rPr lang="en-GB" dirty="0" err="1"/>
              <a:t>dolorundion</a:t>
            </a:r>
            <a:r>
              <a:rPr lang="en-GB" dirty="0"/>
              <a:t> ne </a:t>
            </a:r>
            <a:r>
              <a:rPr lang="en-GB" dirty="0" err="1"/>
              <a:t>vendaepe</a:t>
            </a:r>
            <a:r>
              <a:rPr lang="en-GB" dirty="0"/>
              <a:t> con </a:t>
            </a:r>
            <a:r>
              <a:rPr lang="en-GB" dirty="0" err="1"/>
              <a:t>ernatemporat</a:t>
            </a:r>
            <a:r>
              <a:rPr lang="en-GB" dirty="0"/>
              <a:t> </a:t>
            </a:r>
            <a:r>
              <a:rPr lang="en-GB" dirty="0" err="1"/>
              <a:t>fugitat</a:t>
            </a:r>
            <a:r>
              <a:rPr lang="en-GB" dirty="0"/>
              <a:t> di nobis maximin et </a:t>
            </a:r>
            <a:r>
              <a:rPr lang="en-GB" dirty="0" err="1"/>
              <a:t>aspe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quidiam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pPr marL="177800" marR="5080" indent="-165735">
              <a:lnSpc>
                <a:spcPct val="113599"/>
              </a:lnSpc>
              <a:spcBef>
                <a:spcPts val="100"/>
              </a:spcBef>
              <a:buClr>
                <a:srgbClr val="00ACEE"/>
              </a:buClr>
              <a:buChar char="•"/>
              <a:tabLst>
                <a:tab pos="177800" algn="l"/>
              </a:tabLst>
            </a:pP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Consequ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aspellit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ut</a:t>
            </a:r>
            <a:r>
              <a:rPr lang="en-GB" sz="1600" spc="-2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eaqui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nobis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si</a:t>
            </a:r>
            <a:r>
              <a:rPr lang="en-GB" sz="1600" spc="-1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spc="-10" dirty="0" err="1">
                <a:solidFill>
                  <a:srgbClr val="484872"/>
                </a:solidFill>
                <a:latin typeface="Arial"/>
                <a:cs typeface="Arial"/>
              </a:rPr>
              <a:t>dolorum</a:t>
            </a:r>
            <a:r>
              <a:rPr lang="en-GB" sz="1600" spc="-1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quidiam</a:t>
            </a:r>
            <a:r>
              <a:rPr lang="en-GB" sz="1600" spc="-1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fugiti</a:t>
            </a:r>
            <a:r>
              <a:rPr lang="en-GB" sz="1600" spc="-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tem</a:t>
            </a:r>
            <a:r>
              <a:rPr lang="en-GB" sz="1600" spc="-1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fugia</a:t>
            </a:r>
            <a:r>
              <a:rPr lang="en-GB" sz="1600" spc="-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spc="-20" dirty="0" err="1">
                <a:solidFill>
                  <a:srgbClr val="484872"/>
                </a:solidFill>
                <a:latin typeface="Arial"/>
                <a:cs typeface="Arial"/>
              </a:rPr>
              <a:t>cus</a:t>
            </a:r>
            <a:r>
              <a:rPr lang="en-GB" sz="1600" spc="-20" dirty="0">
                <a:solidFill>
                  <a:srgbClr val="484872"/>
                </a:solidFill>
                <a:latin typeface="Arial"/>
                <a:cs typeface="Arial"/>
              </a:rPr>
              <a:t>.</a:t>
            </a:r>
            <a:endParaRPr lang="en-GB" sz="1600" dirty="0">
              <a:latin typeface="Arial"/>
              <a:cs typeface="Arial"/>
            </a:endParaRPr>
          </a:p>
          <a:p>
            <a:pPr marL="177800" indent="-165100">
              <a:lnSpc>
                <a:spcPct val="100000"/>
              </a:lnSpc>
              <a:spcBef>
                <a:spcPts val="745"/>
              </a:spcBef>
              <a:buClr>
                <a:srgbClr val="00ACEE"/>
              </a:buClr>
              <a:buChar char="•"/>
              <a:tabLst>
                <a:tab pos="177800" algn="l"/>
              </a:tabLst>
            </a:pP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Consequ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aspellit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ut</a:t>
            </a:r>
            <a:r>
              <a:rPr lang="en-GB" sz="1600" spc="-2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eaqui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nobis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si</a:t>
            </a:r>
            <a:r>
              <a:rPr lang="en-GB" sz="1600" spc="-1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spc="-10" dirty="0" err="1">
                <a:solidFill>
                  <a:srgbClr val="484872"/>
                </a:solidFill>
                <a:latin typeface="Arial"/>
                <a:cs typeface="Arial"/>
              </a:rPr>
              <a:t>dolorum</a:t>
            </a:r>
            <a:endParaRPr lang="en-GB" sz="1600" dirty="0">
              <a:latin typeface="Arial"/>
              <a:cs typeface="Arial"/>
            </a:endParaRPr>
          </a:p>
          <a:p>
            <a:pPr marL="177800" indent="-165100">
              <a:lnSpc>
                <a:spcPct val="100000"/>
              </a:lnSpc>
              <a:spcBef>
                <a:spcPts val="750"/>
              </a:spcBef>
              <a:buClr>
                <a:srgbClr val="00ACEE"/>
              </a:buClr>
              <a:buChar char="•"/>
              <a:tabLst>
                <a:tab pos="177800" algn="l"/>
              </a:tabLst>
            </a:pP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Consequ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aspellit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ut</a:t>
            </a:r>
            <a:r>
              <a:rPr lang="en-GB" sz="1600" spc="-2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eaqui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>
                <a:solidFill>
                  <a:srgbClr val="484872"/>
                </a:solidFill>
                <a:latin typeface="Arial"/>
                <a:cs typeface="Arial"/>
              </a:rPr>
              <a:t>nobis</a:t>
            </a:r>
            <a:r>
              <a:rPr lang="en-GB" sz="1600" spc="-2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dirty="0" err="1">
                <a:solidFill>
                  <a:srgbClr val="484872"/>
                </a:solidFill>
                <a:latin typeface="Arial"/>
                <a:cs typeface="Arial"/>
              </a:rPr>
              <a:t>si</a:t>
            </a:r>
            <a:r>
              <a:rPr lang="en-GB" sz="1600" spc="-1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lang="en-GB" sz="1600" spc="-10" dirty="0" err="1">
                <a:solidFill>
                  <a:srgbClr val="484872"/>
                </a:solidFill>
                <a:latin typeface="Arial"/>
                <a:cs typeface="Arial"/>
              </a:rPr>
              <a:t>dolorum</a:t>
            </a:r>
            <a:endParaRPr lang="en-GB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9FFDA0-D5CC-42CD-AF11-0DBC002D6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97350" y="2333625"/>
            <a:ext cx="5033327" cy="384333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3B6256-4850-476C-BAEC-DC31C43883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922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Python?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67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8B8AAD-7AC5-4C2C-9A3C-BD91C30760FF}"/>
              </a:ext>
            </a:extLst>
          </p:cNvPr>
          <p:cNvSpPr/>
          <p:nvPr/>
        </p:nvSpPr>
        <p:spPr>
          <a:xfrm>
            <a:off x="461929" y="2313940"/>
            <a:ext cx="3600767" cy="3161337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A271-0D52-4222-B518-AE9B6E2C5D21}"/>
              </a:ext>
            </a:extLst>
          </p:cNvPr>
          <p:cNvSpPr/>
          <p:nvPr/>
        </p:nvSpPr>
        <p:spPr>
          <a:xfrm>
            <a:off x="4295616" y="2313940"/>
            <a:ext cx="3600767" cy="3161337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5E248E-2C4A-46FB-81AE-3D375CADF541}"/>
              </a:ext>
            </a:extLst>
          </p:cNvPr>
          <p:cNvSpPr/>
          <p:nvPr/>
        </p:nvSpPr>
        <p:spPr>
          <a:xfrm>
            <a:off x="8170531" y="2313940"/>
            <a:ext cx="3600767" cy="3161337"/>
          </a:xfrm>
          <a:prstGeom prst="roundRect">
            <a:avLst>
              <a:gd name="adj" fmla="val 2627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12AFD-E5CE-4D4E-B9A7-8D4DC108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A690-7C9C-454B-BE52-93A3DE32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30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2710F-5152-4325-9C13-587EDA83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12836-90DC-4180-A76F-4E574EC6B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86D540-F51B-4478-8298-0C475D45D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C6E123-59A7-458F-8744-E0CD0D088D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Pore vit </a:t>
            </a:r>
            <a:r>
              <a:rPr lang="en-GB" dirty="0" err="1"/>
              <a:t>apis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fugit et </a:t>
            </a:r>
            <a:r>
              <a:rPr lang="en-GB" dirty="0" err="1"/>
              <a:t>acipis</a:t>
            </a:r>
            <a:r>
              <a:rPr lang="en-GB" dirty="0"/>
              <a:t> </a:t>
            </a:r>
            <a:r>
              <a:rPr lang="en-GB" dirty="0" err="1"/>
              <a:t>sitatet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acilita</a:t>
            </a:r>
            <a:r>
              <a:rPr lang="en-GB" dirty="0"/>
              <a:t> </a:t>
            </a:r>
            <a:r>
              <a:rPr lang="en-GB" dirty="0" err="1"/>
              <a:t>nusapienis</a:t>
            </a:r>
            <a:r>
              <a:rPr lang="en-GB" dirty="0"/>
              <a:t> sit </a:t>
            </a:r>
            <a:r>
              <a:rPr lang="en-GB" dirty="0" err="1"/>
              <a:t>illabor</a:t>
            </a:r>
            <a:r>
              <a:rPr lang="en-GB" dirty="0"/>
              <a:t> </a:t>
            </a:r>
            <a:r>
              <a:rPr lang="en-GB" dirty="0" err="1"/>
              <a:t>aliqui</a:t>
            </a:r>
            <a:r>
              <a:rPr lang="en-GB" dirty="0"/>
              <a:t> blab in con </a:t>
            </a:r>
            <a:r>
              <a:rPr lang="en-GB" dirty="0" err="1"/>
              <a:t>cupitatem</a:t>
            </a:r>
            <a:r>
              <a:rPr lang="en-GB" dirty="0"/>
              <a:t> </a:t>
            </a:r>
            <a:r>
              <a:rPr lang="en-GB" dirty="0" err="1"/>
              <a:t>hariore</a:t>
            </a:r>
            <a:r>
              <a:rPr lang="en-GB" dirty="0"/>
              <a:t>, </a:t>
            </a:r>
            <a:r>
              <a:rPr lang="en-GB" dirty="0" err="1"/>
              <a:t>voloreictas</a:t>
            </a:r>
            <a:r>
              <a:rPr lang="en-GB" dirty="0"/>
              <a:t> </a:t>
            </a:r>
            <a:r>
              <a:rPr lang="en-GB" dirty="0" err="1"/>
              <a:t>dolorundion</a:t>
            </a:r>
            <a:r>
              <a:rPr lang="en-GB" dirty="0"/>
              <a:t> ne </a:t>
            </a:r>
            <a:r>
              <a:rPr lang="en-GB" dirty="0" err="1"/>
              <a:t>vendaepe</a:t>
            </a:r>
            <a:r>
              <a:rPr lang="en-GB" dirty="0"/>
              <a:t> con </a:t>
            </a:r>
            <a:r>
              <a:rPr lang="en-GB" dirty="0" err="1"/>
              <a:t>ernatemporat</a:t>
            </a:r>
            <a:r>
              <a:rPr lang="en-GB" dirty="0"/>
              <a:t> </a:t>
            </a:r>
            <a:r>
              <a:rPr lang="en-GB" dirty="0" err="1"/>
              <a:t>fugitat</a:t>
            </a:r>
            <a:r>
              <a:rPr lang="en-GB" dirty="0"/>
              <a:t> di nobis maximin et </a:t>
            </a:r>
            <a:r>
              <a:rPr lang="en-GB" dirty="0" err="1"/>
              <a:t>aspe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A53324-7C91-42DF-81E6-DA3EE06AF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Pore vit </a:t>
            </a:r>
            <a:r>
              <a:rPr lang="en-GB" dirty="0" err="1"/>
              <a:t>apis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fugit et </a:t>
            </a:r>
            <a:r>
              <a:rPr lang="en-GB" dirty="0" err="1"/>
              <a:t>acipis</a:t>
            </a:r>
            <a:r>
              <a:rPr lang="en-GB" dirty="0"/>
              <a:t> </a:t>
            </a:r>
            <a:r>
              <a:rPr lang="en-GB" dirty="0" err="1"/>
              <a:t>sitatet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acilita</a:t>
            </a:r>
            <a:r>
              <a:rPr lang="en-GB" dirty="0"/>
              <a:t> </a:t>
            </a:r>
            <a:r>
              <a:rPr lang="en-GB" dirty="0" err="1"/>
              <a:t>nusapienis</a:t>
            </a:r>
            <a:r>
              <a:rPr lang="en-GB" dirty="0"/>
              <a:t> sit </a:t>
            </a:r>
            <a:r>
              <a:rPr lang="en-GB" dirty="0" err="1"/>
              <a:t>illabor</a:t>
            </a:r>
            <a:r>
              <a:rPr lang="en-GB" dirty="0"/>
              <a:t> </a:t>
            </a:r>
            <a:r>
              <a:rPr lang="en-GB" dirty="0" err="1"/>
              <a:t>aliqui</a:t>
            </a:r>
            <a:r>
              <a:rPr lang="en-GB" dirty="0"/>
              <a:t> blab in con </a:t>
            </a:r>
            <a:r>
              <a:rPr lang="en-GB" dirty="0" err="1"/>
              <a:t>cupitatem</a:t>
            </a:r>
            <a:r>
              <a:rPr lang="en-GB" dirty="0"/>
              <a:t> </a:t>
            </a:r>
            <a:r>
              <a:rPr lang="en-GB" dirty="0" err="1"/>
              <a:t>hariore</a:t>
            </a:r>
            <a:r>
              <a:rPr lang="en-GB" dirty="0"/>
              <a:t>, </a:t>
            </a:r>
            <a:r>
              <a:rPr lang="en-GB" dirty="0" err="1"/>
              <a:t>voloreictas</a:t>
            </a:r>
            <a:r>
              <a:rPr lang="en-GB" dirty="0"/>
              <a:t> </a:t>
            </a:r>
            <a:r>
              <a:rPr lang="en-GB" dirty="0" err="1"/>
              <a:t>dolorundion</a:t>
            </a:r>
            <a:r>
              <a:rPr lang="en-GB" dirty="0"/>
              <a:t> ne </a:t>
            </a:r>
            <a:r>
              <a:rPr lang="en-GB" dirty="0" err="1"/>
              <a:t>vendaepe</a:t>
            </a:r>
            <a:r>
              <a:rPr lang="en-GB" dirty="0"/>
              <a:t> con </a:t>
            </a:r>
            <a:r>
              <a:rPr lang="en-GB" dirty="0" err="1"/>
              <a:t>ernatemporat</a:t>
            </a:r>
            <a:r>
              <a:rPr lang="en-GB" dirty="0"/>
              <a:t> </a:t>
            </a:r>
            <a:r>
              <a:rPr lang="en-GB" dirty="0" err="1"/>
              <a:t>fugitat</a:t>
            </a:r>
            <a:r>
              <a:rPr lang="en-GB" dirty="0"/>
              <a:t> di nobis maximin et </a:t>
            </a:r>
            <a:r>
              <a:rPr lang="en-GB" dirty="0" err="1"/>
              <a:t>aspe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552B5E-A04A-4ADC-8B5B-CAB2A0525B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Pore vit </a:t>
            </a:r>
            <a:r>
              <a:rPr lang="en-GB" dirty="0" err="1"/>
              <a:t>apis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fugit et </a:t>
            </a:r>
            <a:r>
              <a:rPr lang="en-GB" dirty="0" err="1"/>
              <a:t>acipis</a:t>
            </a:r>
            <a:r>
              <a:rPr lang="en-GB" dirty="0"/>
              <a:t> </a:t>
            </a:r>
            <a:r>
              <a:rPr lang="en-GB" dirty="0" err="1"/>
              <a:t>sitatet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 </a:t>
            </a:r>
            <a:r>
              <a:rPr lang="en-GB" dirty="0" err="1"/>
              <a:t>acilita</a:t>
            </a:r>
            <a:r>
              <a:rPr lang="en-GB" dirty="0"/>
              <a:t> </a:t>
            </a:r>
            <a:r>
              <a:rPr lang="en-GB" dirty="0" err="1"/>
              <a:t>nusapienis</a:t>
            </a:r>
            <a:r>
              <a:rPr lang="en-GB" dirty="0"/>
              <a:t> sit </a:t>
            </a:r>
            <a:r>
              <a:rPr lang="en-GB" dirty="0" err="1"/>
              <a:t>illabor</a:t>
            </a:r>
            <a:r>
              <a:rPr lang="en-GB" dirty="0"/>
              <a:t> </a:t>
            </a:r>
            <a:r>
              <a:rPr lang="en-GB" dirty="0" err="1"/>
              <a:t>aliqui</a:t>
            </a:r>
            <a:r>
              <a:rPr lang="en-GB" dirty="0"/>
              <a:t> blab in con </a:t>
            </a:r>
            <a:r>
              <a:rPr lang="en-GB" dirty="0" err="1"/>
              <a:t>cupitatem</a:t>
            </a:r>
            <a:r>
              <a:rPr lang="en-GB" dirty="0"/>
              <a:t> </a:t>
            </a:r>
            <a:r>
              <a:rPr lang="en-GB" dirty="0" err="1"/>
              <a:t>hariore</a:t>
            </a:r>
            <a:r>
              <a:rPr lang="en-GB" dirty="0"/>
              <a:t>, </a:t>
            </a:r>
            <a:r>
              <a:rPr lang="en-GB" dirty="0" err="1"/>
              <a:t>voloreictas</a:t>
            </a:r>
            <a:r>
              <a:rPr lang="en-GB" dirty="0"/>
              <a:t> </a:t>
            </a:r>
            <a:r>
              <a:rPr lang="en-GB" dirty="0" err="1"/>
              <a:t>dolorundion</a:t>
            </a:r>
            <a:r>
              <a:rPr lang="en-GB" dirty="0"/>
              <a:t> ne </a:t>
            </a:r>
            <a:r>
              <a:rPr lang="en-GB" dirty="0" err="1"/>
              <a:t>vendaepe</a:t>
            </a:r>
            <a:r>
              <a:rPr lang="en-GB" dirty="0"/>
              <a:t> con </a:t>
            </a:r>
            <a:r>
              <a:rPr lang="en-GB" dirty="0" err="1"/>
              <a:t>ernatemporat</a:t>
            </a:r>
            <a:r>
              <a:rPr lang="en-GB" dirty="0"/>
              <a:t> </a:t>
            </a:r>
            <a:r>
              <a:rPr lang="en-GB" dirty="0" err="1"/>
              <a:t>fugitat</a:t>
            </a:r>
            <a:r>
              <a:rPr lang="en-GB" dirty="0"/>
              <a:t> di nobis maximin et </a:t>
            </a:r>
            <a:r>
              <a:rPr lang="en-GB" dirty="0" err="1"/>
              <a:t>aspe</a:t>
            </a:r>
            <a:r>
              <a:rPr lang="en-GB" dirty="0"/>
              <a:t> </a:t>
            </a:r>
            <a:r>
              <a:rPr lang="en-GB" dirty="0" err="1"/>
              <a:t>consequ</a:t>
            </a:r>
            <a:r>
              <a:rPr lang="en-GB" dirty="0"/>
              <a:t> </a:t>
            </a:r>
            <a:r>
              <a:rPr lang="en-GB" dirty="0" err="1"/>
              <a:t>aspellit</a:t>
            </a:r>
            <a:r>
              <a:rPr lang="en-GB" dirty="0"/>
              <a:t> ut </a:t>
            </a:r>
            <a:r>
              <a:rPr lang="en-GB" dirty="0" err="1"/>
              <a:t>eaqui</a:t>
            </a:r>
            <a:r>
              <a:rPr lang="en-GB" dirty="0"/>
              <a:t> nobis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fugiti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fugia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44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073BA2-DE11-49AB-B6EC-FEF2ECC5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20" y="1119048"/>
            <a:ext cx="5228232" cy="46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6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A1E03F6-FF13-4D4F-86DF-12E03BEF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0" y="1721197"/>
            <a:ext cx="3881120" cy="36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2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pic>
        <p:nvPicPr>
          <p:cNvPr id="7" name="Picture 6" descr="A person in 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973D6E4-EF6D-4077-86F0-4F5A31C4D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63" y="1723907"/>
            <a:ext cx="5919057" cy="421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F7079A-520C-0245-889E-CC647D8E53BB}"/>
              </a:ext>
            </a:extLst>
          </p:cNvPr>
          <p:cNvSpPr/>
          <p:nvPr/>
        </p:nvSpPr>
        <p:spPr>
          <a:xfrm>
            <a:off x="8033591" y="3263651"/>
            <a:ext cx="2438400" cy="11360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370734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34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C58FF05-BB97-7E46-ABF3-95A8E1CD08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4963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pic>
        <p:nvPicPr>
          <p:cNvPr id="8" name="Picture 7" descr="A person with a beard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B87FB217-17E8-415E-AF39-A8D75E123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43" y="1066241"/>
            <a:ext cx="5032404" cy="50324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1DC6BBB-B0AD-3F4F-94E4-763D66880369}"/>
              </a:ext>
            </a:extLst>
          </p:cNvPr>
          <p:cNvSpPr/>
          <p:nvPr/>
        </p:nvSpPr>
        <p:spPr>
          <a:xfrm>
            <a:off x="7519145" y="3119221"/>
            <a:ext cx="2438400" cy="11360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5417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2A3-B8D3-4C62-8F76-E30EBD38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Pore vit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fugit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acipis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sitatet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acilita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nusapienis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illabor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blab in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cupitatem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hariore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voloreictas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dolorundion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vendaepe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ernatemporat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fugitat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 nobis maximin et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consequ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aspellit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eaqui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nobis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dolorum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quidiam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fugiti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fugia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177800" marR="5080" lvl="0" indent="-165735" algn="l" defTabSz="914400" rtl="0" eaLnBrk="1" fontAlgn="auto" latinLnBrk="0" hangingPunct="1">
              <a:lnSpc>
                <a:spcPct val="113599"/>
              </a:lnSpc>
              <a:spcBef>
                <a:spcPts val="10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quidiam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fugiti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</a:t>
            </a:r>
            <a:r>
              <a:rPr kumimoji="0" lang="en-GB" sz="1600" b="0" i="0" u="none" strike="noStrike" kern="1200" cap="none" spc="-1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fugia</a:t>
            </a:r>
            <a:r>
              <a:rPr kumimoji="0" lang="en-GB" sz="1600" b="0" i="0" u="none" strike="noStrike" kern="1200" cap="none" spc="-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2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7800" marR="0" lvl="0" indent="-16510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1200"/>
              </a:spcAft>
              <a:buClr>
                <a:srgbClr val="00ACEE"/>
              </a:buClr>
              <a:buSzTx/>
              <a:buFont typeface="Arial" panose="020B0604020202020204" pitchFamily="34" charset="0"/>
              <a:buChar char="•"/>
              <a:tabLst>
                <a:tab pos="177800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Consequ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aspellit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</a:t>
            </a:r>
            <a:r>
              <a:rPr kumimoji="0" lang="en-GB" sz="1600" b="0" i="0" u="none" strike="noStrike" kern="1200" cap="none" spc="-2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eaqui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nobis</a:t>
            </a:r>
            <a:r>
              <a:rPr kumimoji="0" lang="en-GB" sz="1600" b="0" i="0" u="none" strike="noStrike" kern="1200" cap="none" spc="-2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</a:t>
            </a:r>
            <a:r>
              <a:rPr kumimoji="0" lang="en-GB" sz="1600" b="0" i="0" u="none" strike="noStrike" kern="1200" cap="none" spc="-15" normalizeH="0" baseline="0" noProof="0" dirty="0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1600" b="0" i="0" u="none" strike="noStrike" kern="1200" cap="none" spc="-10" normalizeH="0" baseline="0" noProof="0" dirty="0" err="1">
                <a:ln>
                  <a:noFill/>
                </a:ln>
                <a:solidFill>
                  <a:srgbClr val="48487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dolorum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C5785-6559-4749-8C17-BA871511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6057B-1206-46C9-B238-7C756FDB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4141E-28CF-4F9C-8281-A9147A37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36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341165-B826-4A03-A31F-3EA631021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B5109ED-D813-8A45-B396-525A2C944F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47786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5D855D97-0FF0-4D0C-8001-023872F7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42" y="2289917"/>
            <a:ext cx="624007" cy="62400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0477F6A-8BA4-4E26-AD57-D43EF7C69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72" y="2291792"/>
            <a:ext cx="625504" cy="62400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F05F8F1C-4AA2-4625-8630-79CF978C2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22" y="2291791"/>
            <a:ext cx="624008" cy="62400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681088C-1FEC-44F2-9D82-EA6213DF3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2289917"/>
            <a:ext cx="624385" cy="62588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232D6A-64B2-4018-8BC8-1AE0E99E43E9}"/>
              </a:ext>
            </a:extLst>
          </p:cNvPr>
          <p:cNvSpPr/>
          <p:nvPr/>
        </p:nvSpPr>
        <p:spPr>
          <a:xfrm>
            <a:off x="431807" y="4941021"/>
            <a:ext cx="11328385" cy="900000"/>
          </a:xfrm>
          <a:prstGeom prst="roundRect">
            <a:avLst>
              <a:gd name="adj" fmla="val 50000"/>
            </a:avLst>
          </a:prstGeom>
          <a:solidFill>
            <a:srgbClr val="CCE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3275"/>
            <a:r>
              <a:rPr lang="fr-FR" sz="1200" dirty="0">
                <a:solidFill>
                  <a:schemeClr val="tx1"/>
                </a:solidFill>
              </a:rPr>
              <a:t>Pore vit apis </a:t>
            </a:r>
            <a:r>
              <a:rPr lang="fr-FR" sz="1200" dirty="0" err="1">
                <a:solidFill>
                  <a:schemeClr val="tx1"/>
                </a:solidFill>
              </a:rPr>
              <a:t>aut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fugit</a:t>
            </a:r>
            <a:r>
              <a:rPr lang="fr-FR" sz="1200" dirty="0">
                <a:solidFill>
                  <a:schemeClr val="tx1"/>
                </a:solidFill>
              </a:rPr>
              <a:t> et </a:t>
            </a:r>
            <a:r>
              <a:rPr lang="fr-FR" sz="1200" dirty="0" err="1">
                <a:solidFill>
                  <a:schemeClr val="tx1"/>
                </a:solidFill>
              </a:rPr>
              <a:t>acipis</a:t>
            </a:r>
            <a:r>
              <a:rPr lang="fr-FR" sz="1200" dirty="0">
                <a:solidFill>
                  <a:schemeClr val="tx1"/>
                </a:solidFill>
              </a:rPr>
              <a:t> si </a:t>
            </a:r>
            <a:r>
              <a:rPr lang="fr-FR" sz="1200" dirty="0" err="1">
                <a:solidFill>
                  <a:schemeClr val="tx1"/>
                </a:solidFill>
              </a:rPr>
              <a:t>tatet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modi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acilita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nusapienis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sit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illabor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aliqui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blab</a:t>
            </a:r>
            <a:r>
              <a:rPr lang="fr-FR" sz="1200" dirty="0">
                <a:solidFill>
                  <a:schemeClr val="tx1"/>
                </a:solidFill>
              </a:rPr>
              <a:t> in con </a:t>
            </a:r>
            <a:r>
              <a:rPr lang="fr-FR" sz="1200" dirty="0" err="1">
                <a:solidFill>
                  <a:schemeClr val="tx1"/>
                </a:solidFill>
              </a:rPr>
              <a:t>cupitatem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hariore</a:t>
            </a:r>
            <a:r>
              <a:rPr lang="fr-FR" sz="1200" dirty="0">
                <a:solidFill>
                  <a:schemeClr val="tx1"/>
                </a:solidFill>
              </a:rPr>
              <a:t>, </a:t>
            </a:r>
            <a:r>
              <a:rPr lang="fr-FR" sz="1200" dirty="0" err="1">
                <a:solidFill>
                  <a:schemeClr val="tx1"/>
                </a:solidFill>
              </a:rPr>
              <a:t>voloreictas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dolorundion</a:t>
            </a:r>
            <a:r>
              <a:rPr lang="fr-F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DCACA-1C78-4460-8E81-021BE0A5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D1F4F-B78B-42DD-BFB8-C733D2E0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D0647-5147-4343-966E-FAA2558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37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450B7-DB12-4747-AB6F-E65D61714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7E457B-ED71-4AB6-B3B8-3919AAC2D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Pore vit apis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et </a:t>
            </a:r>
            <a:r>
              <a:rPr lang="fr-FR" dirty="0" err="1"/>
              <a:t>acipis</a:t>
            </a:r>
            <a:r>
              <a:rPr lang="fr-FR" dirty="0"/>
              <a:t> si </a:t>
            </a:r>
            <a:r>
              <a:rPr lang="fr-FR" dirty="0" err="1"/>
              <a:t>tatet</a:t>
            </a:r>
            <a:r>
              <a:rPr lang="fr-FR" dirty="0"/>
              <a:t> </a:t>
            </a:r>
            <a:r>
              <a:rPr lang="fr-FR" dirty="0" err="1"/>
              <a:t>modi</a:t>
            </a:r>
            <a:r>
              <a:rPr lang="fr-FR" dirty="0"/>
              <a:t> </a:t>
            </a:r>
            <a:r>
              <a:rPr lang="fr-FR" dirty="0" err="1"/>
              <a:t>acilita</a:t>
            </a:r>
            <a:r>
              <a:rPr lang="fr-FR" dirty="0"/>
              <a:t> </a:t>
            </a:r>
            <a:r>
              <a:rPr lang="fr-FR" dirty="0" err="1"/>
              <a:t>nusapienis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illabor</a:t>
            </a:r>
            <a:r>
              <a:rPr lang="fr-FR" dirty="0"/>
              <a:t> </a:t>
            </a:r>
            <a:r>
              <a:rPr lang="fr-FR" dirty="0" err="1"/>
              <a:t>aliqui</a:t>
            </a:r>
            <a:r>
              <a:rPr lang="fr-FR" dirty="0"/>
              <a:t> </a:t>
            </a:r>
            <a:r>
              <a:rPr lang="fr-FR" dirty="0" err="1"/>
              <a:t>blab</a:t>
            </a:r>
            <a:r>
              <a:rPr lang="fr-FR" dirty="0"/>
              <a:t> in con </a:t>
            </a:r>
            <a:r>
              <a:rPr lang="fr-FR" dirty="0" err="1"/>
              <a:t>cupitatem</a:t>
            </a:r>
            <a:r>
              <a:rPr lang="fr-FR" dirty="0"/>
              <a:t> </a:t>
            </a:r>
            <a:r>
              <a:rPr lang="fr-FR" dirty="0" err="1"/>
              <a:t>hariore</a:t>
            </a:r>
            <a:r>
              <a:rPr lang="fr-FR" dirty="0"/>
              <a:t>, </a:t>
            </a:r>
            <a:r>
              <a:rPr lang="fr-FR" dirty="0" err="1"/>
              <a:t>voloreictas</a:t>
            </a:r>
            <a:r>
              <a:rPr lang="fr-FR" dirty="0"/>
              <a:t> </a:t>
            </a:r>
            <a:r>
              <a:rPr lang="fr-FR" dirty="0" err="1"/>
              <a:t>dolorundion</a:t>
            </a:r>
            <a:r>
              <a:rPr lang="fr-F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0083C8-EFCE-4362-82FB-82CCF9698D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16811D-50AB-4552-A76D-7D0B7CBF08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Pore vit apis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et </a:t>
            </a:r>
            <a:r>
              <a:rPr lang="fr-FR" dirty="0" err="1"/>
              <a:t>acipis</a:t>
            </a:r>
            <a:r>
              <a:rPr lang="fr-FR" dirty="0"/>
              <a:t> si </a:t>
            </a:r>
            <a:r>
              <a:rPr lang="fr-FR" dirty="0" err="1"/>
              <a:t>tatet</a:t>
            </a:r>
            <a:r>
              <a:rPr lang="fr-FR" dirty="0"/>
              <a:t> </a:t>
            </a:r>
            <a:r>
              <a:rPr lang="fr-FR" dirty="0" err="1"/>
              <a:t>modi</a:t>
            </a:r>
            <a:r>
              <a:rPr lang="fr-FR" dirty="0"/>
              <a:t> </a:t>
            </a:r>
            <a:r>
              <a:rPr lang="fr-FR" dirty="0" err="1"/>
              <a:t>acilita</a:t>
            </a:r>
            <a:r>
              <a:rPr lang="fr-FR" dirty="0"/>
              <a:t> </a:t>
            </a:r>
            <a:r>
              <a:rPr lang="fr-FR" dirty="0" err="1"/>
              <a:t>nusapienis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illabor</a:t>
            </a:r>
            <a:r>
              <a:rPr lang="fr-FR" dirty="0"/>
              <a:t> </a:t>
            </a:r>
            <a:r>
              <a:rPr lang="fr-FR" dirty="0" err="1"/>
              <a:t>aliqui</a:t>
            </a:r>
            <a:r>
              <a:rPr lang="fr-FR" dirty="0"/>
              <a:t> </a:t>
            </a:r>
            <a:r>
              <a:rPr lang="fr-FR" dirty="0" err="1"/>
              <a:t>blab</a:t>
            </a:r>
            <a:r>
              <a:rPr lang="fr-FR" dirty="0"/>
              <a:t> in con </a:t>
            </a:r>
            <a:r>
              <a:rPr lang="fr-FR" dirty="0" err="1"/>
              <a:t>cupitatem</a:t>
            </a:r>
            <a:r>
              <a:rPr lang="fr-FR" dirty="0"/>
              <a:t> </a:t>
            </a:r>
            <a:r>
              <a:rPr lang="fr-FR" dirty="0" err="1"/>
              <a:t>hariore</a:t>
            </a:r>
            <a:r>
              <a:rPr lang="fr-FR" dirty="0"/>
              <a:t>, </a:t>
            </a:r>
            <a:r>
              <a:rPr lang="fr-FR" dirty="0" err="1"/>
              <a:t>voloreictas</a:t>
            </a:r>
            <a:r>
              <a:rPr lang="fr-FR" dirty="0"/>
              <a:t> </a:t>
            </a:r>
            <a:r>
              <a:rPr lang="fr-FR" dirty="0" err="1"/>
              <a:t>dolorundion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238E6C-4757-4EC6-9B66-7F845DF195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C7E75D-F4DE-49A4-9898-835B6435BB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Pore vit apis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et </a:t>
            </a:r>
            <a:r>
              <a:rPr lang="fr-FR" dirty="0" err="1"/>
              <a:t>acipis</a:t>
            </a:r>
            <a:r>
              <a:rPr lang="fr-FR" dirty="0"/>
              <a:t> si </a:t>
            </a:r>
            <a:r>
              <a:rPr lang="fr-FR" dirty="0" err="1"/>
              <a:t>tatet</a:t>
            </a:r>
            <a:r>
              <a:rPr lang="fr-FR" dirty="0"/>
              <a:t> </a:t>
            </a:r>
            <a:r>
              <a:rPr lang="fr-FR" dirty="0" err="1"/>
              <a:t>modi</a:t>
            </a:r>
            <a:r>
              <a:rPr lang="fr-FR" dirty="0"/>
              <a:t> </a:t>
            </a:r>
            <a:r>
              <a:rPr lang="fr-FR" dirty="0" err="1"/>
              <a:t>acilita</a:t>
            </a:r>
            <a:r>
              <a:rPr lang="fr-FR" dirty="0"/>
              <a:t> </a:t>
            </a:r>
            <a:r>
              <a:rPr lang="fr-FR" dirty="0" err="1"/>
              <a:t>nusapienis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illabor</a:t>
            </a:r>
            <a:r>
              <a:rPr lang="fr-FR" dirty="0"/>
              <a:t> </a:t>
            </a:r>
            <a:r>
              <a:rPr lang="fr-FR" dirty="0" err="1"/>
              <a:t>aliqui</a:t>
            </a:r>
            <a:r>
              <a:rPr lang="fr-FR" dirty="0"/>
              <a:t> </a:t>
            </a:r>
            <a:r>
              <a:rPr lang="fr-FR" dirty="0" err="1"/>
              <a:t>blab</a:t>
            </a:r>
            <a:r>
              <a:rPr lang="fr-FR" dirty="0"/>
              <a:t> in con </a:t>
            </a:r>
            <a:r>
              <a:rPr lang="fr-FR" dirty="0" err="1"/>
              <a:t>cupitatem</a:t>
            </a:r>
            <a:r>
              <a:rPr lang="fr-FR" dirty="0"/>
              <a:t> </a:t>
            </a:r>
            <a:r>
              <a:rPr lang="fr-FR" dirty="0" err="1"/>
              <a:t>hariore</a:t>
            </a:r>
            <a:r>
              <a:rPr lang="fr-FR" dirty="0"/>
              <a:t>, </a:t>
            </a:r>
            <a:r>
              <a:rPr lang="fr-FR" dirty="0" err="1"/>
              <a:t>voloreictas</a:t>
            </a:r>
            <a:r>
              <a:rPr lang="fr-FR" dirty="0"/>
              <a:t> </a:t>
            </a:r>
            <a:r>
              <a:rPr lang="fr-FR" dirty="0" err="1"/>
              <a:t>dolorundion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F89F47-06AC-402E-8C5B-91158D57EA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Subtitle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1E5CED-80B8-4339-8638-4600F7816B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Pore vit apis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fugit</a:t>
            </a:r>
            <a:r>
              <a:rPr lang="fr-FR" dirty="0"/>
              <a:t> et </a:t>
            </a:r>
            <a:r>
              <a:rPr lang="fr-FR" dirty="0" err="1"/>
              <a:t>acipis</a:t>
            </a:r>
            <a:r>
              <a:rPr lang="fr-FR" dirty="0"/>
              <a:t> si </a:t>
            </a:r>
            <a:r>
              <a:rPr lang="fr-FR" dirty="0" err="1"/>
              <a:t>tatet</a:t>
            </a:r>
            <a:r>
              <a:rPr lang="fr-FR" dirty="0"/>
              <a:t> </a:t>
            </a:r>
            <a:r>
              <a:rPr lang="fr-FR" dirty="0" err="1"/>
              <a:t>modi</a:t>
            </a:r>
            <a:r>
              <a:rPr lang="fr-FR" dirty="0"/>
              <a:t> </a:t>
            </a:r>
            <a:r>
              <a:rPr lang="fr-FR" dirty="0" err="1"/>
              <a:t>acilita</a:t>
            </a:r>
            <a:r>
              <a:rPr lang="fr-FR" dirty="0"/>
              <a:t> </a:t>
            </a:r>
            <a:r>
              <a:rPr lang="fr-FR" dirty="0" err="1"/>
              <a:t>nusapienis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illabor</a:t>
            </a:r>
            <a:r>
              <a:rPr lang="fr-FR" dirty="0"/>
              <a:t> </a:t>
            </a:r>
            <a:r>
              <a:rPr lang="fr-FR" dirty="0" err="1"/>
              <a:t>aliqui</a:t>
            </a:r>
            <a:r>
              <a:rPr lang="fr-FR" dirty="0"/>
              <a:t> </a:t>
            </a:r>
            <a:r>
              <a:rPr lang="fr-FR" dirty="0" err="1"/>
              <a:t>blab</a:t>
            </a:r>
            <a:r>
              <a:rPr lang="fr-FR" dirty="0"/>
              <a:t> in con </a:t>
            </a:r>
            <a:r>
              <a:rPr lang="fr-FR" dirty="0" err="1"/>
              <a:t>cupitatem</a:t>
            </a:r>
            <a:r>
              <a:rPr lang="fr-FR" dirty="0"/>
              <a:t> </a:t>
            </a:r>
            <a:r>
              <a:rPr lang="fr-FR" dirty="0" err="1"/>
              <a:t>hariore</a:t>
            </a:r>
            <a:r>
              <a:rPr lang="fr-FR" dirty="0"/>
              <a:t>, </a:t>
            </a:r>
            <a:r>
              <a:rPr lang="fr-FR" dirty="0" err="1"/>
              <a:t>voloreictas</a:t>
            </a:r>
            <a:r>
              <a:rPr lang="fr-FR" dirty="0"/>
              <a:t> </a:t>
            </a:r>
            <a:r>
              <a:rPr lang="fr-FR" dirty="0" err="1"/>
              <a:t>dolorundion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B99379F-430F-4743-880F-D7416A491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5" y="5079018"/>
            <a:ext cx="625504" cy="6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22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title goes here.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737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5E56-CD0A-493F-8BC8-061A72DD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2800" dirty="0" err="1"/>
              <a:t>Cullam</a:t>
            </a:r>
            <a:r>
              <a:rPr lang="en-GB" sz="2800" dirty="0"/>
              <a:t> </a:t>
            </a:r>
            <a:r>
              <a:rPr lang="en-GB" sz="2800" dirty="0" err="1"/>
              <a:t>solorerum</a:t>
            </a:r>
            <a:r>
              <a:rPr lang="en-GB" sz="2800" dirty="0"/>
              <a:t> ex </a:t>
            </a:r>
            <a:r>
              <a:rPr lang="en-GB" sz="2800" dirty="0" err="1"/>
              <a:t>eatiasi</a:t>
            </a:r>
            <a:r>
              <a:rPr lang="en-GB" sz="2800" dirty="0"/>
              <a:t> net ad </a:t>
            </a:r>
            <a:r>
              <a:rPr lang="en-GB" sz="2800" dirty="0" err="1"/>
              <a:t>eaquunt</a:t>
            </a:r>
            <a:r>
              <a:rPr lang="en-GB" sz="2800" dirty="0"/>
              <a:t> </a:t>
            </a:r>
            <a:r>
              <a:rPr lang="en-GB" sz="2800" dirty="0" err="1"/>
              <a:t>verorior</a:t>
            </a:r>
            <a:r>
              <a:rPr lang="en-GB" sz="2800" dirty="0"/>
              <a:t> moll ore </a:t>
            </a:r>
            <a:r>
              <a:rPr lang="en-GB" sz="2800" dirty="0" err="1"/>
              <a:t>peribusante</a:t>
            </a:r>
            <a:r>
              <a:rPr lang="en-GB" sz="2800" dirty="0"/>
              <a:t> </a:t>
            </a:r>
            <a:r>
              <a:rPr lang="en-GB" sz="2800" dirty="0" err="1"/>
              <a:t>nusam</a:t>
            </a:r>
            <a:r>
              <a:rPr lang="en-GB" sz="2800" dirty="0"/>
              <a:t> unt </a:t>
            </a:r>
            <a:r>
              <a:rPr lang="en-GB" sz="2800" dirty="0" err="1"/>
              <a:t>por</a:t>
            </a:r>
            <a:r>
              <a:rPr lang="en-GB" sz="2800" dirty="0"/>
              <a:t> </a:t>
            </a:r>
            <a:r>
              <a:rPr lang="en-GB" sz="2800" dirty="0" err="1"/>
              <a:t>maioren</a:t>
            </a:r>
            <a:r>
              <a:rPr lang="en-GB" sz="2800" dirty="0"/>
              <a:t> </a:t>
            </a:r>
            <a:r>
              <a:rPr lang="en-GB" sz="2800" dirty="0" err="1"/>
              <a:t>isitium</a:t>
            </a:r>
            <a:r>
              <a:rPr lang="en-GB" sz="2800" dirty="0"/>
              <a:t> </a:t>
            </a:r>
            <a:r>
              <a:rPr lang="en-GB" sz="2800" dirty="0" err="1"/>
              <a:t>hil</a:t>
            </a:r>
            <a:r>
              <a:rPr lang="en-GB" sz="2800" dirty="0"/>
              <a:t> il </a:t>
            </a:r>
            <a:r>
              <a:rPr lang="en-GB" sz="2800" dirty="0" err="1"/>
              <a:t>eum</a:t>
            </a:r>
            <a:r>
              <a:rPr lang="en-GB" sz="28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BCFA5-4AC0-45AF-9112-44253475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50FCF-3694-4B15-8351-CEEBDF48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0F9CC71-1328-43BD-9B24-033274409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121599"/>
              </p:ext>
            </p:extLst>
          </p:nvPr>
        </p:nvGraphicFramePr>
        <p:xfrm>
          <a:off x="5084956" y="943031"/>
          <a:ext cx="7092173" cy="477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C5D3C5F-C6B4-4A4F-A77B-762C47FB459D}"/>
              </a:ext>
            </a:extLst>
          </p:cNvPr>
          <p:cNvSpPr txBox="1"/>
          <p:nvPr/>
        </p:nvSpPr>
        <p:spPr>
          <a:xfrm>
            <a:off x="7691521" y="2777805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62%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AD6474-7F02-4375-A446-A60DA6B49192}"/>
              </a:ext>
            </a:extLst>
          </p:cNvPr>
          <p:cNvCxnSpPr/>
          <p:nvPr/>
        </p:nvCxnSpPr>
        <p:spPr>
          <a:xfrm>
            <a:off x="526376" y="2573520"/>
            <a:ext cx="0" cy="158400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4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80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1F5C3A-972F-46E0-B7AC-BE4302890D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913" y="2349500"/>
            <a:ext cx="7621587" cy="1079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 alone slides</a:t>
            </a:r>
          </a:p>
        </p:txBody>
      </p:sp>
    </p:spTree>
    <p:extLst>
      <p:ext uri="{BB962C8B-B14F-4D97-AF65-F5344CB8AC3E}">
        <p14:creationId xmlns:p14="http://schemas.microsoft.com/office/powerpoint/2010/main" val="2408977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1C5DACCD-CF47-41BB-8F08-7FD2D7FDE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694624"/>
            <a:ext cx="3361036" cy="3361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63C0E-F705-45CF-8194-D9B84ACF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 risk control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FFFF3-7A77-4315-A68E-C0270AC2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6616-9486-4FA7-A65F-70BFFA75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41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4B9FE-89F6-4ACC-8013-184AA320EF7B}"/>
              </a:ext>
            </a:extLst>
          </p:cNvPr>
          <p:cNvSpPr txBox="1"/>
          <p:nvPr/>
        </p:nvSpPr>
        <p:spPr>
          <a:xfrm>
            <a:off x="6659647" y="2462347"/>
            <a:ext cx="4633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$23.5bn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C5F739-D8A5-4D20-9946-2B23E697212D}"/>
              </a:ext>
            </a:extLst>
          </p:cNvPr>
          <p:cNvSpPr/>
          <p:nvPr/>
        </p:nvSpPr>
        <p:spPr>
          <a:xfrm>
            <a:off x="317744" y="2510187"/>
            <a:ext cx="2132423" cy="728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6% missing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E36C06-36CF-4DEA-8C8A-8424C5BC390B}"/>
              </a:ext>
            </a:extLst>
          </p:cNvPr>
          <p:cNvSpPr/>
          <p:nvPr/>
        </p:nvSpPr>
        <p:spPr>
          <a:xfrm>
            <a:off x="4205381" y="1849151"/>
            <a:ext cx="2132423" cy="728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43% change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962BF5-BF48-4DD8-8301-BC7EECC67226}"/>
              </a:ext>
            </a:extLst>
          </p:cNvPr>
          <p:cNvSpPr/>
          <p:nvPr/>
        </p:nvSpPr>
        <p:spPr>
          <a:xfrm>
            <a:off x="1709471" y="4776098"/>
            <a:ext cx="3831509" cy="728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28% proliferated, imprecise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00865-36ED-42F4-B994-05661B491600}"/>
              </a:ext>
            </a:extLst>
          </p:cNvPr>
          <p:cNvSpPr txBox="1"/>
          <p:nvPr/>
        </p:nvSpPr>
        <p:spPr>
          <a:xfrm>
            <a:off x="7613431" y="4222056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gross loss annually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6EC12E1-B6D7-4E48-B4C1-3977EB979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20" y="4290027"/>
            <a:ext cx="456202" cy="4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579A1F5-7004-4E4A-9CD8-8A85292DE226}"/>
              </a:ext>
            </a:extLst>
          </p:cNvPr>
          <p:cNvGrpSpPr/>
          <p:nvPr/>
        </p:nvGrpSpPr>
        <p:grpSpPr>
          <a:xfrm>
            <a:off x="2971800" y="716280"/>
            <a:ext cx="6210300" cy="6210300"/>
            <a:chOff x="2971800" y="716280"/>
            <a:chExt cx="6210300" cy="62103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1AF8F7-DD65-4CF3-935B-BDCEE91989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448050" y="1192530"/>
              <a:ext cx="5257800" cy="5257800"/>
            </a:xfrm>
            <a:prstGeom prst="ellipse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1EDC4D-9AF8-4A69-90C1-3D88410CB9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971800" y="716280"/>
              <a:ext cx="6210300" cy="621030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1021086-CA84-4034-9713-A5E3C651A281}"/>
                </a:ext>
              </a:extLst>
            </p:cNvPr>
            <p:cNvGrpSpPr/>
            <p:nvPr userDrawn="1"/>
          </p:nvGrpSpPr>
          <p:grpSpPr>
            <a:xfrm>
              <a:off x="3553884" y="2087880"/>
              <a:ext cx="5046133" cy="3467100"/>
              <a:chOff x="3596158" y="2149147"/>
              <a:chExt cx="4982215" cy="327897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D4BA114-8C50-4F2A-B36C-539F4BBAAD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475197" y="2175464"/>
                <a:ext cx="3258869" cy="3240439"/>
              </a:xfrm>
              <a:prstGeom prst="line">
                <a:avLst/>
              </a:prstGeom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401BD5E-82F2-491A-96A1-DE54EC4486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96158" y="3756750"/>
                <a:ext cx="4982215" cy="0"/>
              </a:xfrm>
              <a:prstGeom prst="line">
                <a:avLst/>
              </a:prstGeom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9FE052B-A835-49B5-B0E3-C2DBA3C44F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4420928" y="2149147"/>
                <a:ext cx="3277056" cy="3278970"/>
              </a:xfrm>
              <a:prstGeom prst="line">
                <a:avLst/>
              </a:prstGeom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D6BF34-9CE7-4B3D-8F25-B7B381584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886200" y="1630680"/>
              <a:ext cx="4381500" cy="43815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ECC21E-E896-4213-9278-402C21D8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Unprecedented risk control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0BFD8-CB0F-484B-A146-D88A8BA5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84AA-CD4A-43D5-8CCF-7C9DBE3F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42</a:t>
            </a:fld>
            <a:endParaRPr lang="en-GB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CB96A3A-4B6C-410C-AD42-87B93C04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15" y="1654175"/>
            <a:ext cx="624385" cy="625882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AB2B26E-0980-42BB-A8FE-65E28C58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61" y="3429000"/>
            <a:ext cx="624385" cy="62438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D4811D6-3327-4155-AEFE-9356CEC7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82" y="3429000"/>
            <a:ext cx="624385" cy="62438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B4B06D2-76AC-4B09-A0A6-441FB395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35" y="1654175"/>
            <a:ext cx="624385" cy="62588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11C2B41-CC80-47F6-9618-C74C9D1DC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15" y="5319392"/>
            <a:ext cx="624385" cy="62588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CEAAD13-D654-46BE-B32A-21F6DAB57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35" y="5319392"/>
            <a:ext cx="624385" cy="625882"/>
          </a:xfrm>
          <a:prstGeom prst="rect">
            <a:avLst/>
          </a:prstGeom>
        </p:spPr>
      </p:pic>
      <p:sp>
        <p:nvSpPr>
          <p:cNvPr id="21" name="object 7">
            <a:extLst>
              <a:ext uri="{FF2B5EF4-FFF2-40B4-BE49-F238E27FC236}">
                <a16:creationId xmlns:a16="http://schemas.microsoft.com/office/drawing/2014/main" id="{85FDF5B7-5337-40BC-AC7D-7D0C3354663E}"/>
              </a:ext>
            </a:extLst>
          </p:cNvPr>
          <p:cNvSpPr txBox="1"/>
          <p:nvPr/>
        </p:nvSpPr>
        <p:spPr>
          <a:xfrm>
            <a:off x="1737101" y="1654175"/>
            <a:ext cx="2192714" cy="72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sz="1500" b="1" dirty="0">
                <a:solidFill>
                  <a:schemeClr val="tx2"/>
                </a:solidFill>
                <a:latin typeface="Arial"/>
                <a:cs typeface="Arial"/>
              </a:rPr>
              <a:t>Pressured</a:t>
            </a:r>
            <a:r>
              <a:rPr sz="1500" b="1" spc="-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chemeClr val="tx2"/>
                </a:solidFill>
                <a:latin typeface="Arial"/>
                <a:cs typeface="Arial"/>
              </a:rPr>
              <a:t>on</a:t>
            </a:r>
            <a:r>
              <a:rPr sz="1500" b="1" spc="-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chemeClr val="tx2"/>
                </a:solidFill>
                <a:latin typeface="Arial"/>
                <a:cs typeface="Arial"/>
              </a:rPr>
              <a:t>all</a:t>
            </a:r>
            <a:r>
              <a:rPr sz="1500" b="1" spc="-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chemeClr val="tx2"/>
                </a:solidFill>
                <a:latin typeface="Arial"/>
                <a:cs typeface="Arial"/>
              </a:rPr>
              <a:t>sides </a:t>
            </a:r>
            <a:r>
              <a:rPr sz="1500" spc="-10" dirty="0">
                <a:solidFill>
                  <a:srgbClr val="484872"/>
                </a:solidFill>
                <a:latin typeface="Arial"/>
                <a:cs typeface="Arial"/>
              </a:rPr>
              <a:t>Regulators,</a:t>
            </a:r>
            <a:r>
              <a:rPr sz="1500" spc="-40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84872"/>
                </a:solidFill>
                <a:latin typeface="Arial"/>
                <a:cs typeface="Arial"/>
              </a:rPr>
              <a:t>Audit,</a:t>
            </a:r>
            <a:r>
              <a:rPr sz="1500" spc="3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84872"/>
                </a:solidFill>
                <a:latin typeface="Arial"/>
                <a:cs typeface="Arial"/>
              </a:rPr>
              <a:t>Board </a:t>
            </a:r>
            <a:r>
              <a:rPr sz="1500" dirty="0">
                <a:solidFill>
                  <a:srgbClr val="484872"/>
                </a:solidFill>
                <a:latin typeface="Arial"/>
                <a:cs typeface="Arial"/>
              </a:rPr>
              <a:t>and</a:t>
            </a:r>
            <a:r>
              <a:rPr sz="1500" spc="-15" dirty="0">
                <a:solidFill>
                  <a:srgbClr val="484872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484872"/>
                </a:solidFill>
                <a:latin typeface="Arial"/>
                <a:cs typeface="Arial"/>
              </a:rPr>
              <a:t>business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82CF62D-96AD-4B14-969B-10B92BEEF2C8}"/>
              </a:ext>
            </a:extLst>
          </p:cNvPr>
          <p:cNvSpPr txBox="1"/>
          <p:nvPr/>
        </p:nvSpPr>
        <p:spPr>
          <a:xfrm>
            <a:off x="482733" y="3430220"/>
            <a:ext cx="2192714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lang="en-US" sz="1500" b="1" spc="-10" dirty="0">
                <a:solidFill>
                  <a:schemeClr val="tx2"/>
                </a:solidFill>
                <a:latin typeface="Arial"/>
                <a:cs typeface="Arial"/>
              </a:rPr>
              <a:t>Op Risk events</a:t>
            </a:r>
          </a:p>
          <a:p>
            <a:pPr marL="12700"/>
            <a:r>
              <a:rPr lang="en-US" sz="1500" spc="-10" dirty="0">
                <a:solidFill>
                  <a:srgbClr val="484872"/>
                </a:solidFill>
                <a:latin typeface="Arial"/>
                <a:cs typeface="Arial"/>
              </a:rPr>
              <a:t>Money, time and resource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CAB963E-1F88-4FAB-991D-7D0418827DB6}"/>
              </a:ext>
            </a:extLst>
          </p:cNvPr>
          <p:cNvSpPr txBox="1"/>
          <p:nvPr/>
        </p:nvSpPr>
        <p:spPr>
          <a:xfrm>
            <a:off x="1741563" y="5309520"/>
            <a:ext cx="2192714" cy="72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lang="en-US" sz="1500" b="1" spc="-10" dirty="0">
                <a:solidFill>
                  <a:schemeClr val="tx2"/>
                </a:solidFill>
                <a:latin typeface="Arial"/>
                <a:cs typeface="Arial"/>
              </a:rPr>
              <a:t>Proliferation</a:t>
            </a:r>
            <a:r>
              <a:rPr lang="en-US" sz="1500" spc="-10" dirty="0">
                <a:solidFill>
                  <a:srgbClr val="484872"/>
                </a:solidFill>
                <a:latin typeface="Arial"/>
                <a:cs typeface="Arial"/>
              </a:rPr>
              <a:t> Disconnected and unevenly documented</a:t>
            </a: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1B043C33-3180-4058-A2D2-DC0521A52D3E}"/>
              </a:ext>
            </a:extLst>
          </p:cNvPr>
          <p:cNvSpPr txBox="1"/>
          <p:nvPr/>
        </p:nvSpPr>
        <p:spPr>
          <a:xfrm>
            <a:off x="9499136" y="3430220"/>
            <a:ext cx="2192714" cy="72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/>
            <a:r>
              <a:rPr lang="en-US" sz="1500" b="1" spc="-10" dirty="0">
                <a:solidFill>
                  <a:schemeClr val="tx2"/>
                </a:solidFill>
                <a:latin typeface="Arial"/>
                <a:cs typeface="Arial"/>
              </a:rPr>
              <a:t>Pressured on all sides </a:t>
            </a:r>
            <a:r>
              <a:rPr lang="en-US" sz="1500" spc="-10" dirty="0">
                <a:solidFill>
                  <a:srgbClr val="484872"/>
                </a:solidFill>
                <a:latin typeface="Arial"/>
                <a:cs typeface="Arial"/>
              </a:rPr>
              <a:t>Regulators, Audit, </a:t>
            </a:r>
            <a:br>
              <a:rPr lang="en-US" sz="1500" spc="-10" dirty="0">
                <a:solidFill>
                  <a:srgbClr val="484872"/>
                </a:solidFill>
                <a:latin typeface="Arial"/>
                <a:cs typeface="Arial"/>
              </a:rPr>
            </a:br>
            <a:r>
              <a:rPr lang="en-US" sz="1500" spc="-10" dirty="0">
                <a:solidFill>
                  <a:srgbClr val="484872"/>
                </a:solidFill>
                <a:latin typeface="Arial"/>
                <a:cs typeface="Arial"/>
              </a:rPr>
              <a:t>Board and business</a:t>
            </a: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0415947E-BC53-4617-95F5-97F0F9599322}"/>
              </a:ext>
            </a:extLst>
          </p:cNvPr>
          <p:cNvSpPr txBox="1"/>
          <p:nvPr/>
        </p:nvSpPr>
        <p:spPr>
          <a:xfrm>
            <a:off x="8424471" y="1654175"/>
            <a:ext cx="2759583" cy="71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lang="en-US" sz="1500" b="1" dirty="0">
                <a:solidFill>
                  <a:schemeClr val="tx2"/>
                </a:solidFill>
                <a:latin typeface="Arial"/>
                <a:cs typeface="Arial"/>
              </a:rPr>
              <a:t>Maintenance and clean up</a:t>
            </a:r>
          </a:p>
          <a:p>
            <a:pPr marL="12700" marR="493395"/>
            <a:r>
              <a:rPr lang="en-US" sz="1500" dirty="0">
                <a:solidFill>
                  <a:srgbClr val="484872"/>
                </a:solidFill>
                <a:latin typeface="Arial"/>
                <a:cs typeface="Arial"/>
              </a:rPr>
              <a:t>Perpetual, manual and time consuming</a:t>
            </a: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698F8F7C-0445-4C55-B259-26EAA6545B04}"/>
              </a:ext>
            </a:extLst>
          </p:cNvPr>
          <p:cNvSpPr txBox="1"/>
          <p:nvPr/>
        </p:nvSpPr>
        <p:spPr>
          <a:xfrm>
            <a:off x="8447915" y="5309520"/>
            <a:ext cx="2192714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/>
            <a:r>
              <a:rPr lang="en-US" sz="1500" b="1" spc="-10" dirty="0">
                <a:solidFill>
                  <a:schemeClr val="tx2"/>
                </a:solidFill>
                <a:latin typeface="Arial"/>
                <a:cs typeface="Arial"/>
              </a:rPr>
              <a:t>Three Lines of </a:t>
            </a:r>
            <a:r>
              <a:rPr lang="en-US" sz="1500" b="1" spc="-10" dirty="0" err="1">
                <a:solidFill>
                  <a:schemeClr val="tx2"/>
                </a:solidFill>
                <a:latin typeface="Arial"/>
                <a:cs typeface="Arial"/>
              </a:rPr>
              <a:t>Defence</a:t>
            </a:r>
            <a:endParaRPr lang="en-US" sz="1500" b="1" spc="-1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/>
            <a:r>
              <a:rPr lang="en-US" sz="1500" dirty="0">
                <a:solidFill>
                  <a:srgbClr val="484872"/>
                </a:solidFill>
                <a:latin typeface="Arial"/>
                <a:cs typeface="Arial"/>
              </a:rPr>
              <a:t>Not on the same page</a:t>
            </a:r>
          </a:p>
        </p:txBody>
      </p:sp>
      <p:pic>
        <p:nvPicPr>
          <p:cNvPr id="34" name="Picture 33" descr="A picture containing text, person, person, white&#10;&#10;Description automatically generated">
            <a:extLst>
              <a:ext uri="{FF2B5EF4-FFF2-40B4-BE49-F238E27FC236}">
                <a16:creationId xmlns:a16="http://schemas.microsoft.com/office/drawing/2014/main" id="{C5D9FADA-DD8F-354C-BA47-22A40C6DA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87880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3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682AF0-66FD-407C-A91F-D5A1D2AFB2E9}"/>
              </a:ext>
            </a:extLst>
          </p:cNvPr>
          <p:cNvCxnSpPr>
            <a:cxnSpLocks/>
          </p:cNvCxnSpPr>
          <p:nvPr/>
        </p:nvCxnSpPr>
        <p:spPr>
          <a:xfrm>
            <a:off x="6107105" y="1907979"/>
            <a:ext cx="0" cy="259290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E18AC12-F108-4F5A-BA4E-03EB3193066F}"/>
              </a:ext>
            </a:extLst>
          </p:cNvPr>
          <p:cNvSpPr/>
          <p:nvPr/>
        </p:nvSpPr>
        <p:spPr>
          <a:xfrm>
            <a:off x="442913" y="4509933"/>
            <a:ext cx="11328384" cy="1534732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A5B484-7BFB-41B8-9A56-1425F0224909}"/>
              </a:ext>
            </a:extLst>
          </p:cNvPr>
          <p:cNvSpPr/>
          <p:nvPr/>
        </p:nvSpPr>
        <p:spPr>
          <a:xfrm>
            <a:off x="442913" y="2075768"/>
            <a:ext cx="11328384" cy="1534732"/>
          </a:xfrm>
          <a:prstGeom prst="roundRect">
            <a:avLst>
              <a:gd name="adj" fmla="val 50000"/>
            </a:avLst>
          </a:prstGeom>
          <a:solidFill>
            <a:srgbClr val="28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DD3D8D-2305-494B-884D-6B7041D9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10811634" cy="443198"/>
          </a:xfrm>
        </p:spPr>
        <p:txBody>
          <a:bodyPr>
            <a:spAutoFit/>
          </a:bodyPr>
          <a:lstStyle/>
          <a:p>
            <a:r>
              <a:rPr lang="en-GB" dirty="0"/>
              <a:t>Risk Control Diagnostics helps the 3 Lines of Defence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DD363-3BBA-403C-B0F4-F62942B1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4253F-51D9-43BF-93B4-B0778FA7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8285A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28ED50-C82E-4152-AAB8-CF5AA9134423}"/>
              </a:ext>
            </a:extLst>
          </p:cNvPr>
          <p:cNvSpPr/>
          <p:nvPr/>
        </p:nvSpPr>
        <p:spPr>
          <a:xfrm>
            <a:off x="3419112" y="2347668"/>
            <a:ext cx="2605088" cy="1021599"/>
          </a:xfrm>
          <a:prstGeom prst="roundRect">
            <a:avLst>
              <a:gd name="adj" fmla="val 50000"/>
            </a:avLst>
          </a:prstGeom>
          <a:solidFill>
            <a:srgbClr val="525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92175" marR="0" lvl="0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2LoD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AF0A2C-9311-4B8F-B9A8-9BA4311B0B66}"/>
              </a:ext>
            </a:extLst>
          </p:cNvPr>
          <p:cNvSpPr/>
          <p:nvPr/>
        </p:nvSpPr>
        <p:spPr>
          <a:xfrm>
            <a:off x="6151614" y="2347668"/>
            <a:ext cx="2605088" cy="1021599"/>
          </a:xfrm>
          <a:prstGeom prst="roundRect">
            <a:avLst>
              <a:gd name="adj" fmla="val 50000"/>
            </a:avLst>
          </a:prstGeom>
          <a:solidFill>
            <a:srgbClr val="525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92175" marR="0" lvl="0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3LoD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35CB2A-93C5-4363-9000-30354E3A7656}"/>
              </a:ext>
            </a:extLst>
          </p:cNvPr>
          <p:cNvSpPr/>
          <p:nvPr/>
        </p:nvSpPr>
        <p:spPr>
          <a:xfrm>
            <a:off x="8884116" y="2340011"/>
            <a:ext cx="2605088" cy="1021599"/>
          </a:xfrm>
          <a:prstGeom prst="roundRect">
            <a:avLst>
              <a:gd name="adj" fmla="val 50000"/>
            </a:avLst>
          </a:prstGeom>
          <a:solidFill>
            <a:srgbClr val="525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92175" marR="0" lvl="0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Board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1F9B72-6226-4A8D-8874-101C722EA692}"/>
              </a:ext>
            </a:extLst>
          </p:cNvPr>
          <p:cNvSpPr/>
          <p:nvPr/>
        </p:nvSpPr>
        <p:spPr>
          <a:xfrm>
            <a:off x="722844" y="2333057"/>
            <a:ext cx="2605088" cy="1021599"/>
          </a:xfrm>
          <a:prstGeom prst="roundRect">
            <a:avLst>
              <a:gd name="adj" fmla="val 50000"/>
            </a:avLst>
          </a:prstGeom>
          <a:solidFill>
            <a:srgbClr val="525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3288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1LoD</a:t>
            </a:r>
          </a:p>
        </p:txBody>
      </p:sp>
      <p:pic>
        <p:nvPicPr>
          <p:cNvPr id="14" name="Picture 13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8F40AFB8-177A-44D9-8E25-89956FA4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4" y="2409392"/>
            <a:ext cx="855802" cy="85580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5A77F5-DA8A-400D-91D7-65B3EFBB1BC5}"/>
              </a:ext>
            </a:extLst>
          </p:cNvPr>
          <p:cNvSpPr/>
          <p:nvPr/>
        </p:nvSpPr>
        <p:spPr>
          <a:xfrm>
            <a:off x="5078942" y="1449507"/>
            <a:ext cx="2052000" cy="468000"/>
          </a:xfrm>
          <a:prstGeom prst="roundRect">
            <a:avLst>
              <a:gd name="adj" fmla="val 50000"/>
            </a:avLst>
          </a:prstGeom>
          <a:solidFill>
            <a:srgbClr val="097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of defence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C7E371-C373-4EE5-BE32-BBFE3AAB90C1}"/>
              </a:ext>
            </a:extLst>
          </p:cNvPr>
          <p:cNvSpPr/>
          <p:nvPr/>
        </p:nvSpPr>
        <p:spPr>
          <a:xfrm>
            <a:off x="5081105" y="3890958"/>
            <a:ext cx="2052000" cy="468000"/>
          </a:xfrm>
          <a:prstGeom prst="roundRect">
            <a:avLst>
              <a:gd name="adj" fmla="val 50000"/>
            </a:avLst>
          </a:prstGeom>
          <a:solidFill>
            <a:srgbClr val="097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Risk diagnostics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777869-60B6-4C52-B82C-D8CB9199113F}"/>
              </a:ext>
            </a:extLst>
          </p:cNvPr>
          <p:cNvSpPr/>
          <p:nvPr/>
        </p:nvSpPr>
        <p:spPr>
          <a:xfrm>
            <a:off x="561962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RCSA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4B4517-22C6-4147-ADAD-784396A56F85}"/>
              </a:ext>
            </a:extLst>
          </p:cNvPr>
          <p:cNvSpPr/>
          <p:nvPr/>
        </p:nvSpPr>
        <p:spPr>
          <a:xfrm>
            <a:off x="2186426" y="4615203"/>
            <a:ext cx="1309792" cy="13097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Monitoring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&amp; testing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0BED9D-C343-4CFC-83FD-D55A95DE3BE7}"/>
              </a:ext>
            </a:extLst>
          </p:cNvPr>
          <p:cNvSpPr/>
          <p:nvPr/>
        </p:nvSpPr>
        <p:spPr>
          <a:xfrm>
            <a:off x="3806178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Governance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&amp; reporting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A8704F-EE8F-4AEF-8092-EEBF61292455}"/>
              </a:ext>
            </a:extLst>
          </p:cNvPr>
          <p:cNvSpPr/>
          <p:nvPr/>
        </p:nvSpPr>
        <p:spPr>
          <a:xfrm>
            <a:off x="5424666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Scenario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37F13B-86AE-4FE5-8B19-6CED88DDA16C}"/>
              </a:ext>
            </a:extLst>
          </p:cNvPr>
          <p:cNvSpPr/>
          <p:nvPr/>
        </p:nvSpPr>
        <p:spPr>
          <a:xfrm>
            <a:off x="7050730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engagement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60FAC7-0F44-4C6C-98DB-F5EC3021FD07}"/>
              </a:ext>
            </a:extLst>
          </p:cNvPr>
          <p:cNvSpPr/>
          <p:nvPr/>
        </p:nvSpPr>
        <p:spPr>
          <a:xfrm>
            <a:off x="8660754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across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4FBEC8-3695-447C-861D-DBB2ADB01798}"/>
              </a:ext>
            </a:extLst>
          </p:cNvPr>
          <p:cNvSpPr/>
          <p:nvPr/>
        </p:nvSpPr>
        <p:spPr>
          <a:xfrm>
            <a:off x="10282142" y="4622099"/>
            <a:ext cx="1310400" cy="131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Horizon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scanning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E60B9E-D642-4103-B3C7-C33AB4B7544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0525" t="12043" r="5981" b="12741"/>
          <a:stretch/>
        </p:blipFill>
        <p:spPr>
          <a:xfrm>
            <a:off x="3506378" y="2430566"/>
            <a:ext cx="856800" cy="855802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1ED0B1-3777-4FCD-BBA0-60232BD5D0D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0111" t="20130" r="9956" b="13391"/>
          <a:stretch/>
        </p:blipFill>
        <p:spPr>
          <a:xfrm>
            <a:off x="6240441" y="2430566"/>
            <a:ext cx="801131" cy="834628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7EEE32-CA50-43FC-8764-5120AAB83D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16808" t="18459" r="4285" b="17890"/>
          <a:stretch/>
        </p:blipFill>
        <p:spPr>
          <a:xfrm>
            <a:off x="8965779" y="2430566"/>
            <a:ext cx="834628" cy="8346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03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B73A-20A9-4A93-89DD-4440C993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9420934" cy="443198"/>
          </a:xfrm>
        </p:spPr>
        <p:txBody>
          <a:bodyPr>
            <a:spAutoFit/>
          </a:bodyPr>
          <a:lstStyle/>
          <a:p>
            <a:r>
              <a:rPr lang="en-GB" dirty="0" err="1"/>
              <a:t>Acin</a:t>
            </a:r>
            <a:r>
              <a:rPr lang="en-GB" dirty="0"/>
              <a:t> accelerates risk control maturity at every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EF22B-F59C-4A09-B477-8EB5BAA5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5AE-B7A3-438D-AF1E-27117827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8285A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2C647A-D29F-48DD-BB5E-0C9950A981B0}"/>
              </a:ext>
            </a:extLst>
          </p:cNvPr>
          <p:cNvSpPr/>
          <p:nvPr/>
        </p:nvSpPr>
        <p:spPr>
          <a:xfrm>
            <a:off x="442912" y="2633004"/>
            <a:ext cx="2650807" cy="672135"/>
          </a:xfrm>
          <a:prstGeom prst="roundRect">
            <a:avLst>
              <a:gd name="adj" fmla="val 50000"/>
            </a:avLst>
          </a:prstGeom>
          <a:solidFill>
            <a:srgbClr val="097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Emerging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798D8A-6714-4F6C-B63D-97A9AB1F0B2A}"/>
              </a:ext>
            </a:extLst>
          </p:cNvPr>
          <p:cNvSpPr/>
          <p:nvPr/>
        </p:nvSpPr>
        <p:spPr>
          <a:xfrm>
            <a:off x="3319462" y="2293126"/>
            <a:ext cx="2650807" cy="6721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Standardized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Simplified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55B175-79FB-4B43-B172-1BE5EF5FE360}"/>
              </a:ext>
            </a:extLst>
          </p:cNvPr>
          <p:cNvSpPr/>
          <p:nvPr/>
        </p:nvSpPr>
        <p:spPr>
          <a:xfrm>
            <a:off x="6216653" y="1929906"/>
            <a:ext cx="2650807" cy="672135"/>
          </a:xfrm>
          <a:prstGeom prst="roundRect">
            <a:avLst>
              <a:gd name="adj" fmla="val 50000"/>
            </a:avLst>
          </a:prstGeom>
          <a:solidFill>
            <a:srgbClr val="28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6DD75A-DF82-4B97-A533-18F51C7410F9}"/>
              </a:ext>
            </a:extLst>
          </p:cNvPr>
          <p:cNvSpPr/>
          <p:nvPr/>
        </p:nvSpPr>
        <p:spPr>
          <a:xfrm>
            <a:off x="9108764" y="1583678"/>
            <a:ext cx="2650807" cy="6721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70ADDF-EA51-4507-A28A-1047E41A2038}"/>
              </a:ext>
            </a:extLst>
          </p:cNvPr>
          <p:cNvSpPr/>
          <p:nvPr/>
        </p:nvSpPr>
        <p:spPr>
          <a:xfrm>
            <a:off x="3319462" y="3203432"/>
            <a:ext cx="2650807" cy="1851024"/>
          </a:xfrm>
          <a:prstGeom prst="roundRect">
            <a:avLst>
              <a:gd name="adj" fmla="val 4896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Proliferation removed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Simplified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Consistent standard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Digitized data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Unknown missing risk controls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Lacking optimization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3A7F9A-5D39-4D16-8BAF-B23DEDF08E15}"/>
              </a:ext>
            </a:extLst>
          </p:cNvPr>
          <p:cNvSpPr/>
          <p:nvPr/>
        </p:nvSpPr>
        <p:spPr>
          <a:xfrm>
            <a:off x="6221733" y="2874201"/>
            <a:ext cx="2650807" cy="1607184"/>
          </a:xfrm>
          <a:prstGeom prst="roundRect">
            <a:avLst>
              <a:gd name="adj" fmla="val 4185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Demonstrably complete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Quantifiable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Periodic RCSA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Processes not optimized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Reactive to regulation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D944C2-AE7B-49B8-85C7-97A722FBC058}"/>
              </a:ext>
            </a:extLst>
          </p:cNvPr>
          <p:cNvSpPr/>
          <p:nvPr/>
        </p:nvSpPr>
        <p:spPr>
          <a:xfrm>
            <a:off x="9098283" y="2514930"/>
            <a:ext cx="2649600" cy="1838805"/>
          </a:xfrm>
          <a:prstGeom prst="roundRect">
            <a:avLst>
              <a:gd name="adj" fmla="val 575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Ongoing monitoring approach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Performance data diagnostics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Loss data diagnostics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Continual opportunity realization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Real-time risk management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Proactive regulator engagement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F929744-A156-4BC4-8D5C-72F140AED6B0}"/>
              </a:ext>
            </a:extLst>
          </p:cNvPr>
          <p:cNvSpPr/>
          <p:nvPr/>
        </p:nvSpPr>
        <p:spPr>
          <a:xfrm>
            <a:off x="10434167" y="2259330"/>
            <a:ext cx="0" cy="255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14B561-0291-4C7D-87D1-77D2EB406D59}"/>
              </a:ext>
            </a:extLst>
          </p:cNvPr>
          <p:cNvSpPr/>
          <p:nvPr/>
        </p:nvSpPr>
        <p:spPr>
          <a:xfrm>
            <a:off x="7542056" y="2610600"/>
            <a:ext cx="0" cy="255042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8591BA-3D77-4926-AABF-2508C172A157}"/>
              </a:ext>
            </a:extLst>
          </p:cNvPr>
          <p:cNvSpPr/>
          <p:nvPr/>
        </p:nvSpPr>
        <p:spPr>
          <a:xfrm>
            <a:off x="4652645" y="2967905"/>
            <a:ext cx="0" cy="235527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3194BB-E801-4764-8F4F-9C117CED119F}"/>
              </a:ext>
            </a:extLst>
          </p:cNvPr>
          <p:cNvSpPr/>
          <p:nvPr/>
        </p:nvSpPr>
        <p:spPr>
          <a:xfrm>
            <a:off x="1768315" y="3311235"/>
            <a:ext cx="0" cy="235527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FA921E-6EEA-40CA-B965-C4A6E58C0FAC}"/>
              </a:ext>
            </a:extLst>
          </p:cNvPr>
          <p:cNvSpPr/>
          <p:nvPr/>
        </p:nvSpPr>
        <p:spPr>
          <a:xfrm>
            <a:off x="432592" y="3546762"/>
            <a:ext cx="2650807" cy="2268818"/>
          </a:xfrm>
          <a:prstGeom prst="roundRect">
            <a:avLst>
              <a:gd name="adj" fmla="val 4245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Siloed and disconnected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Multiple spreadsheets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Proliferation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standards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Senior Managers visibility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Regulator and Audit concerns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Inefficient processes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Unsustained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clean-ups</a:t>
            </a:r>
          </a:p>
        </p:txBody>
      </p:sp>
    </p:spTree>
    <p:extLst>
      <p:ext uri="{BB962C8B-B14F-4D97-AF65-F5344CB8AC3E}">
        <p14:creationId xmlns:p14="http://schemas.microsoft.com/office/powerpoint/2010/main" val="3453745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FEC0FFB-8F49-4CB5-A578-DAAF31E86F09}"/>
              </a:ext>
            </a:extLst>
          </p:cNvPr>
          <p:cNvSpPr/>
          <p:nvPr/>
        </p:nvSpPr>
        <p:spPr>
          <a:xfrm>
            <a:off x="3308496" y="1937671"/>
            <a:ext cx="4132600" cy="4143700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17888D4-C9D9-483D-B519-EE7E2BB12863}"/>
              </a:ext>
            </a:extLst>
          </p:cNvPr>
          <p:cNvSpPr/>
          <p:nvPr/>
        </p:nvSpPr>
        <p:spPr>
          <a:xfrm>
            <a:off x="7659285" y="1934279"/>
            <a:ext cx="4132600" cy="4143700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33" name="Chart Placeholder 32">
            <a:extLst>
              <a:ext uri="{FF2B5EF4-FFF2-40B4-BE49-F238E27FC236}">
                <a16:creationId xmlns:a16="http://schemas.microsoft.com/office/drawing/2014/main" id="{F1673D18-DB8D-4C98-80B9-85881CEA9DBB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927819904"/>
              </p:ext>
            </p:extLst>
          </p:nvPr>
        </p:nvGraphicFramePr>
        <p:xfrm>
          <a:off x="3304857" y="2611730"/>
          <a:ext cx="4132263" cy="348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2DB73A-20A9-4A93-89DD-4440C99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EF22B-F59C-4A09-B477-8EB5BAA5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noProof="0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5AE-B7A3-438D-AF1E-27117827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3B09BF-364E-466A-B49B-E1E59D9EB191}" type="slidenum">
              <a:rPr lang="en-GB" noProof="0" smtClean="0"/>
              <a:pPr lvl="0"/>
              <a:t>45</a:t>
            </a:fld>
            <a:endParaRPr lang="en-GB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77C322-429C-4F1F-9047-59C0B9610193}"/>
              </a:ext>
            </a:extLst>
          </p:cNvPr>
          <p:cNvSpPr/>
          <p:nvPr/>
        </p:nvSpPr>
        <p:spPr>
          <a:xfrm>
            <a:off x="442913" y="1907580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3AFEB-086D-4B9A-BCE0-CD53C97BAEF5}"/>
              </a:ext>
            </a:extLst>
          </p:cNvPr>
          <p:cNvSpPr txBox="1"/>
          <p:nvPr/>
        </p:nvSpPr>
        <p:spPr>
          <a:xfrm>
            <a:off x="435292" y="2531968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144AB3-3AB7-44AF-B39A-8121744A521A}"/>
              </a:ext>
            </a:extLst>
          </p:cNvPr>
          <p:cNvSpPr/>
          <p:nvPr/>
        </p:nvSpPr>
        <p:spPr>
          <a:xfrm>
            <a:off x="442913" y="3286671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32E98-AB21-41AF-A620-A00DF82C4232}"/>
              </a:ext>
            </a:extLst>
          </p:cNvPr>
          <p:cNvSpPr txBox="1"/>
          <p:nvPr/>
        </p:nvSpPr>
        <p:spPr>
          <a:xfrm>
            <a:off x="435292" y="3911059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06C460-5E13-4803-89F3-32AE1C5A6899}"/>
              </a:ext>
            </a:extLst>
          </p:cNvPr>
          <p:cNvSpPr/>
          <p:nvPr/>
        </p:nvSpPr>
        <p:spPr>
          <a:xfrm>
            <a:off x="442913" y="4719975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AA6A1-9902-4775-BB3D-A5F86E6CDE26}"/>
              </a:ext>
            </a:extLst>
          </p:cNvPr>
          <p:cNvSpPr txBox="1"/>
          <p:nvPr/>
        </p:nvSpPr>
        <p:spPr>
          <a:xfrm>
            <a:off x="435292" y="5344363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742CB7-AA9C-49C2-BA97-0255A673190A}"/>
              </a:ext>
            </a:extLst>
          </p:cNvPr>
          <p:cNvSpPr/>
          <p:nvPr/>
        </p:nvSpPr>
        <p:spPr>
          <a:xfrm>
            <a:off x="3286095" y="1955183"/>
            <a:ext cx="4151025" cy="4101892"/>
          </a:xfrm>
          <a:prstGeom prst="roundRect">
            <a:avLst>
              <a:gd name="adj" fmla="val 32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8EE19-053A-4A94-A1CC-4EFCD85D7A1D}"/>
              </a:ext>
            </a:extLst>
          </p:cNvPr>
          <p:cNvSpPr txBox="1"/>
          <p:nvPr/>
        </p:nvSpPr>
        <p:spPr>
          <a:xfrm>
            <a:off x="3530661" y="2157539"/>
            <a:ext cx="21356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Lorum ipsum dolor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85E47B8-2A3E-4B28-BEA4-5CA2958EC1F7}"/>
              </a:ext>
            </a:extLst>
          </p:cNvPr>
          <p:cNvSpPr/>
          <p:nvPr/>
        </p:nvSpPr>
        <p:spPr>
          <a:xfrm>
            <a:off x="7608617" y="1955183"/>
            <a:ext cx="4076080" cy="4101892"/>
          </a:xfrm>
          <a:prstGeom prst="roundRect">
            <a:avLst>
              <a:gd name="adj" fmla="val 32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38917C-4DDB-49D0-99D6-7A0376CE2FF0}"/>
              </a:ext>
            </a:extLst>
          </p:cNvPr>
          <p:cNvSpPr txBox="1"/>
          <p:nvPr/>
        </p:nvSpPr>
        <p:spPr>
          <a:xfrm>
            <a:off x="7853182" y="2157539"/>
            <a:ext cx="21356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Lorum ipsum dolor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8" name="Chart Placeholder 32">
            <a:extLst>
              <a:ext uri="{FF2B5EF4-FFF2-40B4-BE49-F238E27FC236}">
                <a16:creationId xmlns:a16="http://schemas.microsoft.com/office/drawing/2014/main" id="{CABE8465-D6C5-4A46-A1F6-41AD09CA7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461913"/>
              </p:ext>
            </p:extLst>
          </p:nvPr>
        </p:nvGraphicFramePr>
        <p:xfrm>
          <a:off x="7642173" y="2611730"/>
          <a:ext cx="4132263" cy="348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9762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FEC0FFB-8F49-4CB5-A578-DAAF31E86F09}"/>
              </a:ext>
            </a:extLst>
          </p:cNvPr>
          <p:cNvSpPr/>
          <p:nvPr/>
        </p:nvSpPr>
        <p:spPr>
          <a:xfrm>
            <a:off x="3308496" y="1937671"/>
            <a:ext cx="4132600" cy="4143700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17888D4-C9D9-483D-B519-EE7E2BB12863}"/>
              </a:ext>
            </a:extLst>
          </p:cNvPr>
          <p:cNvSpPr/>
          <p:nvPr/>
        </p:nvSpPr>
        <p:spPr>
          <a:xfrm>
            <a:off x="7659285" y="1934279"/>
            <a:ext cx="4132600" cy="4143700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33" name="Chart Placeholder 32">
            <a:extLst>
              <a:ext uri="{FF2B5EF4-FFF2-40B4-BE49-F238E27FC236}">
                <a16:creationId xmlns:a16="http://schemas.microsoft.com/office/drawing/2014/main" id="{F1673D18-DB8D-4C98-80B9-85881CEA9DBB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537505988"/>
              </p:ext>
            </p:extLst>
          </p:nvPr>
        </p:nvGraphicFramePr>
        <p:xfrm>
          <a:off x="3304857" y="2611730"/>
          <a:ext cx="4132263" cy="348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2DB73A-20A9-4A93-89DD-4440C99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Title goes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EF22B-F59C-4A09-B477-8EB5BAA5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noProof="0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5AE-B7A3-438D-AF1E-27117827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3B09BF-364E-466A-B49B-E1E59D9EB191}" type="slidenum">
              <a:rPr lang="en-GB" noProof="0" smtClean="0"/>
              <a:pPr lvl="0"/>
              <a:t>46</a:t>
            </a:fld>
            <a:endParaRPr lang="en-GB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77C322-429C-4F1F-9047-59C0B9610193}"/>
              </a:ext>
            </a:extLst>
          </p:cNvPr>
          <p:cNvSpPr/>
          <p:nvPr/>
        </p:nvSpPr>
        <p:spPr>
          <a:xfrm>
            <a:off x="442913" y="1907580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3AFEB-086D-4B9A-BCE0-CD53C97BAEF5}"/>
              </a:ext>
            </a:extLst>
          </p:cNvPr>
          <p:cNvSpPr txBox="1"/>
          <p:nvPr/>
        </p:nvSpPr>
        <p:spPr>
          <a:xfrm>
            <a:off x="435292" y="2531968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144AB3-3AB7-44AF-B39A-8121744A521A}"/>
              </a:ext>
            </a:extLst>
          </p:cNvPr>
          <p:cNvSpPr/>
          <p:nvPr/>
        </p:nvSpPr>
        <p:spPr>
          <a:xfrm>
            <a:off x="442913" y="3286671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32E98-AB21-41AF-A620-A00DF82C4232}"/>
              </a:ext>
            </a:extLst>
          </p:cNvPr>
          <p:cNvSpPr txBox="1"/>
          <p:nvPr/>
        </p:nvSpPr>
        <p:spPr>
          <a:xfrm>
            <a:off x="435292" y="3911059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06C460-5E13-4803-89F3-32AE1C5A6899}"/>
              </a:ext>
            </a:extLst>
          </p:cNvPr>
          <p:cNvSpPr/>
          <p:nvPr/>
        </p:nvSpPr>
        <p:spPr>
          <a:xfrm>
            <a:off x="442913" y="4719975"/>
            <a:ext cx="1398587" cy="50288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</a:t>
            </a:r>
            <a:r>
              <a:rPr kumimoji="0" lang="en-GB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xxm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AA6A1-9902-4775-BB3D-A5F86E6CDE26}"/>
              </a:ext>
            </a:extLst>
          </p:cNvPr>
          <p:cNvSpPr txBox="1"/>
          <p:nvPr/>
        </p:nvSpPr>
        <p:spPr>
          <a:xfrm>
            <a:off x="435292" y="5344363"/>
            <a:ext cx="213569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Volorum facipit, isquis sam sime velita ratem harum.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742CB7-AA9C-49C2-BA97-0255A673190A}"/>
              </a:ext>
            </a:extLst>
          </p:cNvPr>
          <p:cNvSpPr/>
          <p:nvPr/>
        </p:nvSpPr>
        <p:spPr>
          <a:xfrm>
            <a:off x="3286095" y="1955183"/>
            <a:ext cx="4151025" cy="4101892"/>
          </a:xfrm>
          <a:prstGeom prst="roundRect">
            <a:avLst>
              <a:gd name="adj" fmla="val 32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8EE19-053A-4A94-A1CC-4EFCD85D7A1D}"/>
              </a:ext>
            </a:extLst>
          </p:cNvPr>
          <p:cNvSpPr txBox="1"/>
          <p:nvPr/>
        </p:nvSpPr>
        <p:spPr>
          <a:xfrm>
            <a:off x="3530661" y="2157539"/>
            <a:ext cx="21356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Lorum ipsum dolor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85E47B8-2A3E-4B28-BEA4-5CA2958EC1F7}"/>
              </a:ext>
            </a:extLst>
          </p:cNvPr>
          <p:cNvSpPr/>
          <p:nvPr/>
        </p:nvSpPr>
        <p:spPr>
          <a:xfrm>
            <a:off x="7608617" y="1955183"/>
            <a:ext cx="4076080" cy="4101892"/>
          </a:xfrm>
          <a:prstGeom prst="roundRect">
            <a:avLst>
              <a:gd name="adj" fmla="val 322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38917C-4DDB-49D0-99D6-7A0376CE2FF0}"/>
              </a:ext>
            </a:extLst>
          </p:cNvPr>
          <p:cNvSpPr txBox="1"/>
          <p:nvPr/>
        </p:nvSpPr>
        <p:spPr>
          <a:xfrm>
            <a:off x="7853182" y="2157539"/>
            <a:ext cx="213569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828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Lorum ipsum dolor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828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8" name="Chart Placeholder 32">
            <a:extLst>
              <a:ext uri="{FF2B5EF4-FFF2-40B4-BE49-F238E27FC236}">
                <a16:creationId xmlns:a16="http://schemas.microsoft.com/office/drawing/2014/main" id="{CABE8465-D6C5-4A46-A1F6-41AD09CA7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8792180"/>
              </p:ext>
            </p:extLst>
          </p:nvPr>
        </p:nvGraphicFramePr>
        <p:xfrm>
          <a:off x="7642173" y="2611730"/>
          <a:ext cx="4132263" cy="348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7E06B7-A00B-4A05-8788-2F45119BFDB7}"/>
              </a:ext>
            </a:extLst>
          </p:cNvPr>
          <p:cNvSpPr txBox="1"/>
          <p:nvPr/>
        </p:nvSpPr>
        <p:spPr>
          <a:xfrm>
            <a:off x="3590762" y="497141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9E2995-B5AB-42EF-B812-8826715766EF}"/>
              </a:ext>
            </a:extLst>
          </p:cNvPr>
          <p:cNvSpPr txBox="1"/>
          <p:nvPr/>
        </p:nvSpPr>
        <p:spPr>
          <a:xfrm>
            <a:off x="4233539" y="447000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43508-B2D1-4C53-B1E6-81074BF630D0}"/>
              </a:ext>
            </a:extLst>
          </p:cNvPr>
          <p:cNvSpPr txBox="1"/>
          <p:nvPr/>
        </p:nvSpPr>
        <p:spPr>
          <a:xfrm>
            <a:off x="4873188" y="422270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EB8E6-147C-4239-B71D-F8265949F190}"/>
              </a:ext>
            </a:extLst>
          </p:cNvPr>
          <p:cNvSpPr txBox="1"/>
          <p:nvPr/>
        </p:nvSpPr>
        <p:spPr>
          <a:xfrm>
            <a:off x="5512837" y="39729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D840B-0B7F-44CE-8F3F-5C2965BDE2D3}"/>
              </a:ext>
            </a:extLst>
          </p:cNvPr>
          <p:cNvSpPr txBox="1"/>
          <p:nvPr/>
        </p:nvSpPr>
        <p:spPr>
          <a:xfrm>
            <a:off x="6158929" y="34728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69978-B01C-4267-B503-50AB52ABF6C5}"/>
              </a:ext>
            </a:extLst>
          </p:cNvPr>
          <p:cNvSpPr txBox="1"/>
          <p:nvPr/>
        </p:nvSpPr>
        <p:spPr>
          <a:xfrm>
            <a:off x="6800726" y="2974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5A4D1-CB63-43AD-83BC-7A6080187A4A}"/>
              </a:ext>
            </a:extLst>
          </p:cNvPr>
          <p:cNvSpPr txBox="1"/>
          <p:nvPr/>
        </p:nvSpPr>
        <p:spPr>
          <a:xfrm>
            <a:off x="7926030" y="497141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CA89A3-A523-4639-BB91-24E612963D23}"/>
              </a:ext>
            </a:extLst>
          </p:cNvPr>
          <p:cNvSpPr txBox="1"/>
          <p:nvPr/>
        </p:nvSpPr>
        <p:spPr>
          <a:xfrm>
            <a:off x="8568807" y="447000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E2637-244B-450C-AC37-D086DB5E6905}"/>
              </a:ext>
            </a:extLst>
          </p:cNvPr>
          <p:cNvSpPr txBox="1"/>
          <p:nvPr/>
        </p:nvSpPr>
        <p:spPr>
          <a:xfrm>
            <a:off x="9208456" y="422270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F30293-AEEA-48F8-8C67-BFC7181CB560}"/>
              </a:ext>
            </a:extLst>
          </p:cNvPr>
          <p:cNvSpPr txBox="1"/>
          <p:nvPr/>
        </p:nvSpPr>
        <p:spPr>
          <a:xfrm>
            <a:off x="9848105" y="39729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AC5A12-4DE4-4DC8-98F2-31027F7E6E74}"/>
              </a:ext>
            </a:extLst>
          </p:cNvPr>
          <p:cNvSpPr txBox="1"/>
          <p:nvPr/>
        </p:nvSpPr>
        <p:spPr>
          <a:xfrm>
            <a:off x="10494197" y="34728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7E1036-EC13-40B0-B74A-825F52571E78}"/>
              </a:ext>
            </a:extLst>
          </p:cNvPr>
          <p:cNvSpPr txBox="1"/>
          <p:nvPr/>
        </p:nvSpPr>
        <p:spPr>
          <a:xfrm>
            <a:off x="11135994" y="297495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tx2"/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409623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371937F-8E6B-4429-B487-9A4EDBB06988}"/>
              </a:ext>
            </a:extLst>
          </p:cNvPr>
          <p:cNvSpPr/>
          <p:nvPr/>
        </p:nvSpPr>
        <p:spPr>
          <a:xfrm>
            <a:off x="0" y="3477670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BB2F7-4466-48CB-8430-3BF64CCA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2nd line goes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0D5F-9A02-4D7A-B7CE-6CA994C8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ED281-0282-4EAB-BFA4-5B728ED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8285A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7FBA45-276E-40A5-BEC0-9E2249E63496}"/>
              </a:ext>
            </a:extLst>
          </p:cNvPr>
          <p:cNvSpPr/>
          <p:nvPr/>
        </p:nvSpPr>
        <p:spPr>
          <a:xfrm rot="10800000" flipH="1" flipV="1">
            <a:off x="129451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A0D056-3633-47E1-8583-841B2C0586FF}"/>
              </a:ext>
            </a:extLst>
          </p:cNvPr>
          <p:cNvSpPr/>
          <p:nvPr/>
        </p:nvSpPr>
        <p:spPr>
          <a:xfrm rot="10800000" flipH="1" flipV="1">
            <a:off x="407142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B062EDA-F49E-450F-8B6D-71B9C2337FC6}"/>
              </a:ext>
            </a:extLst>
          </p:cNvPr>
          <p:cNvSpPr/>
          <p:nvPr/>
        </p:nvSpPr>
        <p:spPr>
          <a:xfrm rot="10800000" flipH="1" flipV="1">
            <a:off x="6850846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D186AD-062F-4E5A-AEEA-B56149AA2636}"/>
              </a:ext>
            </a:extLst>
          </p:cNvPr>
          <p:cNvSpPr/>
          <p:nvPr/>
        </p:nvSpPr>
        <p:spPr>
          <a:xfrm rot="10800000" flipH="1" flipV="1">
            <a:off x="963027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246011-D3B7-4768-AD97-5F00A9DE9292}"/>
              </a:ext>
            </a:extLst>
          </p:cNvPr>
          <p:cNvSpPr/>
          <p:nvPr/>
        </p:nvSpPr>
        <p:spPr>
          <a:xfrm>
            <a:off x="2776220" y="2872330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85F1B5D-46E2-4474-8055-D712BDDDCE4F}"/>
              </a:ext>
            </a:extLst>
          </p:cNvPr>
          <p:cNvSpPr/>
          <p:nvPr/>
        </p:nvSpPr>
        <p:spPr>
          <a:xfrm>
            <a:off x="6588668" y="2872329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0C864B-401A-437C-BAA4-9F47E7D8DEE6}"/>
              </a:ext>
            </a:extLst>
          </p:cNvPr>
          <p:cNvSpPr/>
          <p:nvPr/>
        </p:nvSpPr>
        <p:spPr>
          <a:xfrm>
            <a:off x="10114188" y="2874258"/>
            <a:ext cx="0" cy="362722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206BAD0-168A-4B42-BEFA-E9845127E1E6}"/>
              </a:ext>
            </a:extLst>
          </p:cNvPr>
          <p:cNvSpPr/>
          <p:nvPr/>
        </p:nvSpPr>
        <p:spPr>
          <a:xfrm>
            <a:off x="1861270" y="3766367"/>
            <a:ext cx="6177" cy="1370478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97679AC-1740-4107-BB2F-ACF6AA76671A}"/>
              </a:ext>
            </a:extLst>
          </p:cNvPr>
          <p:cNvSpPr/>
          <p:nvPr/>
        </p:nvSpPr>
        <p:spPr>
          <a:xfrm>
            <a:off x="4640696" y="3766367"/>
            <a:ext cx="6177" cy="576000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2E46F7-BBDA-4A68-BD14-4CBB057A475E}"/>
              </a:ext>
            </a:extLst>
          </p:cNvPr>
          <p:cNvSpPr/>
          <p:nvPr/>
        </p:nvSpPr>
        <p:spPr>
          <a:xfrm>
            <a:off x="9311823" y="3516418"/>
            <a:ext cx="6177" cy="1664799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AAC01-D796-4E0F-BC06-325364C230C8}"/>
              </a:ext>
            </a:extLst>
          </p:cNvPr>
          <p:cNvGrpSpPr/>
          <p:nvPr/>
        </p:nvGrpSpPr>
        <p:grpSpPr>
          <a:xfrm>
            <a:off x="7992385" y="5136845"/>
            <a:ext cx="2700000" cy="797852"/>
            <a:chOff x="7992385" y="5197044"/>
            <a:chExt cx="2700000" cy="79785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0CF3FE0-86DA-49C8-8A4B-67015CB4996B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6A61418-4C4D-43AA-970E-3339071CE8D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6B40EC-E0CD-449F-B6F4-88853780DC60}"/>
              </a:ext>
            </a:extLst>
          </p:cNvPr>
          <p:cNvGrpSpPr/>
          <p:nvPr/>
        </p:nvGrpSpPr>
        <p:grpSpPr>
          <a:xfrm>
            <a:off x="529659" y="5136845"/>
            <a:ext cx="2700000" cy="797852"/>
            <a:chOff x="7992385" y="5197044"/>
            <a:chExt cx="2700000" cy="79785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F960233-3D0D-45F8-A347-74A31549FC08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0A4780-2EF1-4C28-9DA9-C9F6BFE6C92D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21C6D6-DD0F-4619-87F3-D094CC30A12F}"/>
              </a:ext>
            </a:extLst>
          </p:cNvPr>
          <p:cNvGrpSpPr/>
          <p:nvPr/>
        </p:nvGrpSpPr>
        <p:grpSpPr>
          <a:xfrm>
            <a:off x="1431984" y="2104854"/>
            <a:ext cx="2700000" cy="797852"/>
            <a:chOff x="7992385" y="5197044"/>
            <a:chExt cx="2700000" cy="79785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33A43FA-EE04-4979-BF6A-8B841240A2C5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49D6EFB-36CF-42A4-9E15-DBCF84EC2F89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A71B24-FB70-47B2-9458-4D8E68E52D72}"/>
              </a:ext>
            </a:extLst>
          </p:cNvPr>
          <p:cNvGrpSpPr/>
          <p:nvPr/>
        </p:nvGrpSpPr>
        <p:grpSpPr>
          <a:xfrm>
            <a:off x="5238668" y="2104854"/>
            <a:ext cx="2700000" cy="797852"/>
            <a:chOff x="8002357" y="5197044"/>
            <a:chExt cx="2690028" cy="79785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26E7986-11D1-4EC1-A55B-2BE6613D9B75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FCE0E3-2E37-4B84-A662-F2D4A65850F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98CAAC-AAF7-4CB0-A628-F512FF170621}"/>
              </a:ext>
            </a:extLst>
          </p:cNvPr>
          <p:cNvGrpSpPr/>
          <p:nvPr/>
        </p:nvGrpSpPr>
        <p:grpSpPr>
          <a:xfrm>
            <a:off x="8764188" y="2100619"/>
            <a:ext cx="2700000" cy="797852"/>
            <a:chOff x="8002357" y="5197044"/>
            <a:chExt cx="2690028" cy="79785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EEF16FD-0314-43BB-9253-EA986F3AC9CD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067C95D-A5DA-4884-A850-BC6E68273A21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9DC942-C0A5-4954-B2BE-3E1EE4D082EA}"/>
              </a:ext>
            </a:extLst>
          </p:cNvPr>
          <p:cNvGrpSpPr/>
          <p:nvPr/>
        </p:nvGrpSpPr>
        <p:grpSpPr>
          <a:xfrm>
            <a:off x="3295083" y="4278222"/>
            <a:ext cx="2700000" cy="797852"/>
            <a:chOff x="8002357" y="5197044"/>
            <a:chExt cx="2690028" cy="79785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85E5ACF-C192-4972-9059-CB9DD5491681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Acin selected for the Investment Association Engine accelerator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programme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9C94107-6595-498C-AB93-A6B5D45331E9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0466CF-24CB-4709-976B-4A226C018C75}"/>
              </a:ext>
            </a:extLst>
          </p:cNvPr>
          <p:cNvSpPr txBox="1"/>
          <p:nvPr/>
        </p:nvSpPr>
        <p:spPr>
          <a:xfrm>
            <a:off x="371175" y="35785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2021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5E0651-9EA6-4BBF-91AF-A511A0DCA9AB}"/>
              </a:ext>
            </a:extLst>
          </p:cNvPr>
          <p:cNvSpPr txBox="1"/>
          <p:nvPr/>
        </p:nvSpPr>
        <p:spPr>
          <a:xfrm>
            <a:off x="2962966" y="35785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2021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94FFAA-6EC5-4B9E-91D8-9D1D1D27DBFF}"/>
              </a:ext>
            </a:extLst>
          </p:cNvPr>
          <p:cNvSpPr txBox="1"/>
          <p:nvPr/>
        </p:nvSpPr>
        <p:spPr>
          <a:xfrm>
            <a:off x="5742392" y="35785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2021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11457E-BA18-4072-83FF-ABEDDA82FC1A}"/>
              </a:ext>
            </a:extLst>
          </p:cNvPr>
          <p:cNvSpPr txBox="1"/>
          <p:nvPr/>
        </p:nvSpPr>
        <p:spPr>
          <a:xfrm>
            <a:off x="8530425" y="35785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2021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E9320B-9CC5-4C45-988B-DF1A7036C27D}"/>
              </a:ext>
            </a:extLst>
          </p:cNvPr>
          <p:cNvSpPr txBox="1"/>
          <p:nvPr/>
        </p:nvSpPr>
        <p:spPr>
          <a:xfrm>
            <a:off x="11221816" y="35785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61617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714BD71-003A-4E5A-A294-BD42E84BFE8D}"/>
              </a:ext>
            </a:extLst>
          </p:cNvPr>
          <p:cNvSpPr/>
          <p:nvPr/>
        </p:nvSpPr>
        <p:spPr>
          <a:xfrm rot="10800000" flipH="1" flipV="1">
            <a:off x="2730799" y="2144353"/>
            <a:ext cx="2155401" cy="2548129"/>
          </a:xfrm>
          <a:prstGeom prst="roundRect">
            <a:avLst>
              <a:gd name="adj" fmla="val 4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545BA2C-4421-4CAA-B848-60D7B41DF7FB}"/>
              </a:ext>
            </a:extLst>
          </p:cNvPr>
          <p:cNvSpPr/>
          <p:nvPr/>
        </p:nvSpPr>
        <p:spPr>
          <a:xfrm rot="10800000" flipH="1" flipV="1">
            <a:off x="7305801" y="2144353"/>
            <a:ext cx="2155401" cy="2548129"/>
          </a:xfrm>
          <a:prstGeom prst="roundRect">
            <a:avLst>
              <a:gd name="adj" fmla="val 4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2619937-173C-447E-B544-31EC24FBE535}"/>
              </a:ext>
            </a:extLst>
          </p:cNvPr>
          <p:cNvSpPr/>
          <p:nvPr/>
        </p:nvSpPr>
        <p:spPr>
          <a:xfrm rot="10800000" flipH="1" flipV="1">
            <a:off x="9593301" y="2144354"/>
            <a:ext cx="2155401" cy="2548129"/>
          </a:xfrm>
          <a:prstGeom prst="roundRect">
            <a:avLst>
              <a:gd name="adj" fmla="val 4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85A8654-5459-4C40-9801-41D40F06ADD7}"/>
              </a:ext>
            </a:extLst>
          </p:cNvPr>
          <p:cNvSpPr/>
          <p:nvPr/>
        </p:nvSpPr>
        <p:spPr>
          <a:xfrm rot="10800000" flipH="1" flipV="1">
            <a:off x="5018300" y="2144353"/>
            <a:ext cx="2155401" cy="2548129"/>
          </a:xfrm>
          <a:prstGeom prst="roundRect">
            <a:avLst>
              <a:gd name="adj" fmla="val 4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7659E75-C619-483E-BFF0-11B816A08EEE}"/>
              </a:ext>
            </a:extLst>
          </p:cNvPr>
          <p:cNvSpPr/>
          <p:nvPr/>
        </p:nvSpPr>
        <p:spPr>
          <a:xfrm rot="10800000" flipH="1" flipV="1">
            <a:off x="443298" y="2144353"/>
            <a:ext cx="2155401" cy="2548129"/>
          </a:xfrm>
          <a:prstGeom prst="roundRect">
            <a:avLst>
              <a:gd name="adj" fmla="val 49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74C9AF-1CB8-41FA-A97E-043B9E99C265}"/>
              </a:ext>
            </a:extLst>
          </p:cNvPr>
          <p:cNvSpPr/>
          <p:nvPr/>
        </p:nvSpPr>
        <p:spPr>
          <a:xfrm rot="10800000" flipH="1" flipV="1">
            <a:off x="3348412" y="5227058"/>
            <a:ext cx="5448328" cy="86513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4375"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Regulators encourage the use of peer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82613-02FD-46CA-B5D0-267D8748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741" y="721468"/>
            <a:ext cx="8064569" cy="1080000"/>
          </a:xfrm>
        </p:spPr>
        <p:txBody>
          <a:bodyPr anchor="ctr"/>
          <a:lstStyle/>
          <a:p>
            <a:pPr algn="ctr"/>
            <a:r>
              <a:rPr lang="en-GB" dirty="0"/>
              <a:t>Assured risk controls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CDB14-1E5A-4ADD-A08E-3F23423C7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99F39-45FF-43A4-9D72-04CA10D1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22B8D15B-D1AF-4640-8490-6F5CA63636AB}"/>
              </a:ext>
            </a:extLst>
          </p:cNvPr>
          <p:cNvSpPr txBox="1"/>
          <p:nvPr/>
        </p:nvSpPr>
        <p:spPr>
          <a:xfrm>
            <a:off x="838729" y="3759509"/>
            <a:ext cx="13487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Externally</a:t>
            </a:r>
          </a:p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validated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6A429638-8ADA-42A3-9750-7CC618DE54BB}"/>
              </a:ext>
            </a:extLst>
          </p:cNvPr>
          <p:cNvSpPr txBox="1"/>
          <p:nvPr/>
        </p:nvSpPr>
        <p:spPr>
          <a:xfrm>
            <a:off x="3126961" y="3759509"/>
            <a:ext cx="13487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Externally</a:t>
            </a:r>
          </a:p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calibrated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92B5A61E-A410-459F-AA1E-C3231E4D14E3}"/>
              </a:ext>
            </a:extLst>
          </p:cNvPr>
          <p:cNvSpPr txBox="1"/>
          <p:nvPr/>
        </p:nvSpPr>
        <p:spPr>
          <a:xfrm>
            <a:off x="5404310" y="3759509"/>
            <a:ext cx="13487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Industry</a:t>
            </a:r>
          </a:p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scale</a:t>
            </a: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406D6267-47E6-427A-A027-D738A791AAB7}"/>
              </a:ext>
            </a:extLst>
          </p:cNvPr>
          <p:cNvSpPr txBox="1"/>
          <p:nvPr/>
        </p:nvSpPr>
        <p:spPr>
          <a:xfrm>
            <a:off x="7678576" y="3759509"/>
            <a:ext cx="134874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Continuous</a:t>
            </a: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42D3424B-CE3B-49B9-B4F7-8DDBBB28763F}"/>
              </a:ext>
            </a:extLst>
          </p:cNvPr>
          <p:cNvSpPr txBox="1"/>
          <p:nvPr/>
        </p:nvSpPr>
        <p:spPr>
          <a:xfrm>
            <a:off x="9974050" y="3759509"/>
            <a:ext cx="13487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Digital and</a:t>
            </a:r>
          </a:p>
          <a:p>
            <a:pPr marL="12700" marR="5080" lvl="0" indent="0" algn="ctr" defTabSz="914400" rtl="0" eaLnBrk="1" fontAlgn="auto" latinLnBrk="0" hangingPunct="1"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quantified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C64C0C-4558-43F6-81D7-ADCDFA4A5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9" t="16770" r="15218" b="19531"/>
          <a:stretch/>
        </p:blipFill>
        <p:spPr>
          <a:xfrm>
            <a:off x="3468256" y="5362263"/>
            <a:ext cx="626045" cy="611817"/>
          </a:xfrm>
          <a:prstGeom prst="ellipse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FBA281B-8D4E-45BE-9438-5E2F8CD4D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65" y="2612008"/>
            <a:ext cx="899363" cy="90152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896EC5FF-829A-4C5F-918B-1526B4BBB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88" y="2612008"/>
            <a:ext cx="906665" cy="906665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A09512C9-86BA-4A92-8068-D26ADB80A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48" y="2612008"/>
            <a:ext cx="906665" cy="906665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BD6B549F-0D5C-4295-870C-2C8439641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7" y="2612008"/>
            <a:ext cx="906665" cy="90666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C38A96B8-B190-47AC-A8AC-460AC8713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30" y="2612008"/>
            <a:ext cx="928602" cy="9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9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E85E500-B9A5-4163-B062-A509ADDC7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927237"/>
            <a:ext cx="472304" cy="472304"/>
          </a:xfrm>
          <a:prstGeom prst="rect">
            <a:avLst/>
          </a:prstGeom>
        </p:spPr>
      </p:pic>
      <p:graphicFrame>
        <p:nvGraphicFramePr>
          <p:cNvPr id="33" name="Object 32" hidden="1">
            <a:extLst>
              <a:ext uri="{FF2B5EF4-FFF2-40B4-BE49-F238E27FC236}">
                <a16:creationId xmlns:a16="http://schemas.microsoft.com/office/drawing/2014/main" id="{0C23C33F-9989-4F2F-9925-6E84B37AAA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9950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3" name="Object 32" hidden="1">
                        <a:extLst>
                          <a:ext uri="{FF2B5EF4-FFF2-40B4-BE49-F238E27FC236}">
                            <a16:creationId xmlns:a16="http://schemas.microsoft.com/office/drawing/2014/main" id="{0C23C33F-9989-4F2F-9925-6E84B37AA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424CA42-3122-469B-A46C-F4BE1930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</a:t>
            </a:r>
            <a:r>
              <a:rPr lang="en-GB" baseline="30000" dirty="0"/>
              <a:t>nd</a:t>
            </a:r>
            <a:r>
              <a:rPr lang="en-GB" dirty="0"/>
              <a:t> line goes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2496E1-65C7-4FAD-94D1-CDBC607E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BEEC5-F869-48D2-B107-56E40712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03145-2C88-4567-BF21-4D7334FFA0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66" t="7222"/>
          <a:stretch/>
        </p:blipFill>
        <p:spPr>
          <a:xfrm>
            <a:off x="6171392" y="1445126"/>
            <a:ext cx="6020607" cy="5412874"/>
          </a:xfrm>
          <a:custGeom>
            <a:avLst/>
            <a:gdLst>
              <a:gd name="connsiteX0" fmla="*/ 223053 w 6020607"/>
              <a:gd name="connsiteY0" fmla="*/ 0 h 5412874"/>
              <a:gd name="connsiteX1" fmla="*/ 6020607 w 6020607"/>
              <a:gd name="connsiteY1" fmla="*/ 0 h 5412874"/>
              <a:gd name="connsiteX2" fmla="*/ 6020607 w 6020607"/>
              <a:gd name="connsiteY2" fmla="*/ 5412874 h 5412874"/>
              <a:gd name="connsiteX3" fmla="*/ 0 w 6020607"/>
              <a:gd name="connsiteY3" fmla="*/ 5412874 h 5412874"/>
              <a:gd name="connsiteX4" fmla="*/ 0 w 6020607"/>
              <a:gd name="connsiteY4" fmla="*/ 239368 h 5412874"/>
              <a:gd name="connsiteX5" fmla="*/ 6982 w 6020607"/>
              <a:gd name="connsiteY5" fmla="*/ 198085 h 5412874"/>
              <a:gd name="connsiteX6" fmla="*/ 222265 w 6020607"/>
              <a:gd name="connsiteY6" fmla="*/ 1880 h 541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0607" h="5412874">
                <a:moveTo>
                  <a:pt x="223053" y="0"/>
                </a:moveTo>
                <a:lnTo>
                  <a:pt x="6020607" y="0"/>
                </a:lnTo>
                <a:lnTo>
                  <a:pt x="6020607" y="5412874"/>
                </a:lnTo>
                <a:lnTo>
                  <a:pt x="0" y="5412874"/>
                </a:lnTo>
                <a:lnTo>
                  <a:pt x="0" y="239368"/>
                </a:lnTo>
                <a:lnTo>
                  <a:pt x="6982" y="198085"/>
                </a:lnTo>
                <a:cubicBezTo>
                  <a:pt x="35899" y="94397"/>
                  <a:pt x="136375" y="16234"/>
                  <a:pt x="222265" y="188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DBF59-98B4-440A-8362-EC7AFA5A0E7F}"/>
              </a:ext>
            </a:extLst>
          </p:cNvPr>
          <p:cNvSpPr txBox="1"/>
          <p:nvPr/>
        </p:nvSpPr>
        <p:spPr>
          <a:xfrm>
            <a:off x="442913" y="2603500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en-US" sz="1200" b="1" dirty="0">
                <a:latin typeface="Arial"/>
                <a:cs typeface="Arial"/>
              </a:rPr>
              <a:t>Subtitle goes here</a:t>
            </a:r>
            <a:endParaRPr lang="en-GB" sz="1200" b="1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C40BA-AF00-4D55-805C-90BB87BD0FF5}"/>
              </a:ext>
            </a:extLst>
          </p:cNvPr>
          <p:cNvSpPr txBox="1"/>
          <p:nvPr/>
        </p:nvSpPr>
        <p:spPr>
          <a:xfrm>
            <a:off x="427673" y="2953347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E161A20-3421-4F4A-86AC-2F5C24BDA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15" y="1927237"/>
            <a:ext cx="472304" cy="472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9283EF-7607-4E70-B64B-60396EAC553C}"/>
              </a:ext>
            </a:extLst>
          </p:cNvPr>
          <p:cNvSpPr txBox="1"/>
          <p:nvPr/>
        </p:nvSpPr>
        <p:spPr>
          <a:xfrm>
            <a:off x="3302415" y="2603500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en-US" sz="1200" b="1">
                <a:latin typeface="Arial"/>
                <a:cs typeface="Arial"/>
              </a:rPr>
              <a:t>Subtitle goes here</a:t>
            </a:r>
            <a:endParaRPr lang="en-GB" sz="1200" b="1" dirty="0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DB54B-1554-4169-8323-DE6CEBB18698}"/>
              </a:ext>
            </a:extLst>
          </p:cNvPr>
          <p:cNvSpPr txBox="1"/>
          <p:nvPr/>
        </p:nvSpPr>
        <p:spPr>
          <a:xfrm>
            <a:off x="3302415" y="2953347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23FB2-080D-4E75-9D20-80F5C16264C0}"/>
              </a:ext>
            </a:extLst>
          </p:cNvPr>
          <p:cNvSpPr txBox="1"/>
          <p:nvPr/>
        </p:nvSpPr>
        <p:spPr>
          <a:xfrm>
            <a:off x="442913" y="4718422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en-US" sz="1200" b="1" dirty="0">
                <a:latin typeface="Arial"/>
                <a:cs typeface="Arial"/>
              </a:rPr>
              <a:t>Subtitle goes here</a:t>
            </a:r>
            <a:endParaRPr lang="en-GB" sz="1200" b="1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74513-A679-4982-A2A0-CE97D844BA32}"/>
              </a:ext>
            </a:extLst>
          </p:cNvPr>
          <p:cNvSpPr txBox="1"/>
          <p:nvPr/>
        </p:nvSpPr>
        <p:spPr>
          <a:xfrm>
            <a:off x="427673" y="5068269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A36E12C-0351-4449-B4CD-384AAD058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15" y="4042159"/>
            <a:ext cx="472304" cy="4723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0075D5-6146-45B6-9D03-BF908E6375BD}"/>
              </a:ext>
            </a:extLst>
          </p:cNvPr>
          <p:cNvSpPr txBox="1"/>
          <p:nvPr/>
        </p:nvSpPr>
        <p:spPr>
          <a:xfrm>
            <a:off x="3302415" y="4718422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en-US" sz="1200" b="1">
                <a:latin typeface="Arial"/>
                <a:cs typeface="Arial"/>
              </a:rPr>
              <a:t>Subtitle goes here</a:t>
            </a:r>
            <a:endParaRPr lang="en-GB" sz="1200" b="1" dirty="0">
              <a:latin typeface="Arial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B8692-0A04-4082-B50A-8B71FAAD7C6D}"/>
              </a:ext>
            </a:extLst>
          </p:cNvPr>
          <p:cNvSpPr txBox="1"/>
          <p:nvPr/>
        </p:nvSpPr>
        <p:spPr>
          <a:xfrm>
            <a:off x="3302415" y="5068269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F650D5B-2B81-40B1-A7B7-B39F6F43E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4043817"/>
            <a:ext cx="472304" cy="4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8B8AAD-7AC5-4C2C-9A3C-BD91C30760FF}"/>
              </a:ext>
            </a:extLst>
          </p:cNvPr>
          <p:cNvSpPr/>
          <p:nvPr/>
        </p:nvSpPr>
        <p:spPr>
          <a:xfrm>
            <a:off x="461929" y="2313940"/>
            <a:ext cx="3600767" cy="3161337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A271-0D52-4222-B518-AE9B6E2C5D21}"/>
              </a:ext>
            </a:extLst>
          </p:cNvPr>
          <p:cNvSpPr/>
          <p:nvPr/>
        </p:nvSpPr>
        <p:spPr>
          <a:xfrm>
            <a:off x="4295616" y="2313940"/>
            <a:ext cx="3600767" cy="3161337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5E248E-2C4A-46FB-81AE-3D375CADF541}"/>
              </a:ext>
            </a:extLst>
          </p:cNvPr>
          <p:cNvSpPr/>
          <p:nvPr/>
        </p:nvSpPr>
        <p:spPr>
          <a:xfrm>
            <a:off x="8170531" y="2313940"/>
            <a:ext cx="3600767" cy="3161337"/>
          </a:xfrm>
          <a:prstGeom prst="roundRect">
            <a:avLst>
              <a:gd name="adj" fmla="val 2627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Distinctions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12AFD-E5CE-4D4E-B9A7-8D4DC108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A690-7C9C-454B-BE52-93A3DE32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2710F-5152-4325-9C13-587EDA83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29" y="696162"/>
            <a:ext cx="3528000" cy="417927"/>
          </a:xfrm>
        </p:spPr>
        <p:txBody>
          <a:bodyPr/>
          <a:lstStyle/>
          <a:p>
            <a:r>
              <a:rPr lang="en-GB" dirty="0"/>
              <a:t>Computer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12836-90DC-4180-A76F-4E574EC6B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5616" y="696162"/>
            <a:ext cx="3528000" cy="417927"/>
          </a:xfrm>
        </p:spPr>
        <p:txBody>
          <a:bodyPr/>
          <a:lstStyle/>
          <a:p>
            <a:r>
              <a:rPr lang="en-GB" dirty="0"/>
              <a:t>Program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86D540-F51B-4478-8298-0C475D45D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9303" y="696161"/>
            <a:ext cx="3528000" cy="417927"/>
          </a:xfrm>
        </p:spPr>
        <p:txBody>
          <a:bodyPr/>
          <a:lstStyle/>
          <a:p>
            <a:r>
              <a:rPr lang="en-GB" dirty="0"/>
              <a:t>Programming Language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C6E123-59A7-458F-8744-E0CD0D088D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Machine that takes inputs and calculates outputs.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Personal computer: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GB" dirty="0"/>
              <a:t>Hardware – runs ‘computations’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GB" dirty="0"/>
              <a:t>OS – used to manage software and user interaction with the hardware</a:t>
            </a:r>
          </a:p>
          <a:p>
            <a:pPr marL="731838" lvl="1" indent="-285750">
              <a:buFont typeface="Arial" panose="020B0604020202020204" pitchFamily="34" charset="0"/>
              <a:buChar char="•"/>
            </a:pPr>
            <a:r>
              <a:rPr lang="en-GB" dirty="0"/>
              <a:t>Information stored and processed as </a:t>
            </a:r>
            <a:r>
              <a:rPr lang="en-GB" b="1" dirty="0"/>
              <a:t>binary.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A53324-7C91-42DF-81E6-DA3EE06AF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OS contains several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Anything from a full-fledged application to single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of operations/instructions bundled into a useful package.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Potentially built using multiple programming languages.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552B5E-A04A-4ADC-8B5B-CAB2A0525B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tool we use to provide instructions to the computer hardware for execution.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Human readable version of binary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has strengths and weaknesses - they are suited to different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‘Paradigms’ are used to describe language properties.</a:t>
            </a:r>
          </a:p>
        </p:txBody>
      </p:sp>
    </p:spTree>
    <p:extLst>
      <p:ext uri="{BB962C8B-B14F-4D97-AF65-F5344CB8AC3E}">
        <p14:creationId xmlns:p14="http://schemas.microsoft.com/office/powerpoint/2010/main" val="1964911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CCCFACF-FCB8-4791-BED1-5E0C10E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4043817"/>
            <a:ext cx="472304" cy="472304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CC28686-9D58-438B-9776-8009AE4DB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927237"/>
            <a:ext cx="472304" cy="472304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734AE1C-3FBE-4F35-9BE1-ECCF1D6742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882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734AE1C-3FBE-4F35-9BE1-ECCF1D674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2496E1-65C7-4FAD-94D1-CDBC607E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BEEC5-F869-48D2-B107-56E40712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24CA42-3122-469B-A46C-F4BE1930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Headline goes here </a:t>
            </a:r>
            <a:br>
              <a:rPr lang="en-GB" dirty="0"/>
            </a:br>
            <a:r>
              <a:rPr lang="en-GB" dirty="0"/>
              <a:t>Headline 2</a:t>
            </a:r>
            <a:r>
              <a:rPr lang="en-GB" baseline="30000" dirty="0"/>
              <a:t>nd</a:t>
            </a:r>
            <a:r>
              <a:rPr lang="en-GB" dirty="0"/>
              <a:t> line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03145-2C88-4567-BF21-4D7334FFA0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66" t="7222"/>
          <a:stretch/>
        </p:blipFill>
        <p:spPr>
          <a:xfrm>
            <a:off x="6171392" y="1445126"/>
            <a:ext cx="6020607" cy="5412874"/>
          </a:xfrm>
          <a:custGeom>
            <a:avLst/>
            <a:gdLst>
              <a:gd name="connsiteX0" fmla="*/ 223053 w 6020607"/>
              <a:gd name="connsiteY0" fmla="*/ 0 h 5412874"/>
              <a:gd name="connsiteX1" fmla="*/ 6020607 w 6020607"/>
              <a:gd name="connsiteY1" fmla="*/ 0 h 5412874"/>
              <a:gd name="connsiteX2" fmla="*/ 6020607 w 6020607"/>
              <a:gd name="connsiteY2" fmla="*/ 5412874 h 5412874"/>
              <a:gd name="connsiteX3" fmla="*/ 0 w 6020607"/>
              <a:gd name="connsiteY3" fmla="*/ 5412874 h 5412874"/>
              <a:gd name="connsiteX4" fmla="*/ 0 w 6020607"/>
              <a:gd name="connsiteY4" fmla="*/ 239368 h 5412874"/>
              <a:gd name="connsiteX5" fmla="*/ 6982 w 6020607"/>
              <a:gd name="connsiteY5" fmla="*/ 198085 h 5412874"/>
              <a:gd name="connsiteX6" fmla="*/ 222265 w 6020607"/>
              <a:gd name="connsiteY6" fmla="*/ 1880 h 541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0607" h="5412874">
                <a:moveTo>
                  <a:pt x="223053" y="0"/>
                </a:moveTo>
                <a:lnTo>
                  <a:pt x="6020607" y="0"/>
                </a:lnTo>
                <a:lnTo>
                  <a:pt x="6020607" y="5412874"/>
                </a:lnTo>
                <a:lnTo>
                  <a:pt x="0" y="5412874"/>
                </a:lnTo>
                <a:lnTo>
                  <a:pt x="0" y="239368"/>
                </a:lnTo>
                <a:lnTo>
                  <a:pt x="6982" y="198085"/>
                </a:lnTo>
                <a:cubicBezTo>
                  <a:pt x="35899" y="94397"/>
                  <a:pt x="136375" y="16234"/>
                  <a:pt x="222265" y="188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DBF59-98B4-440A-8362-EC7AFA5A0E7F}"/>
              </a:ext>
            </a:extLst>
          </p:cNvPr>
          <p:cNvSpPr txBox="1"/>
          <p:nvPr/>
        </p:nvSpPr>
        <p:spPr>
          <a:xfrm>
            <a:off x="442913" y="2603500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b="1" dirty="0">
                <a:solidFill>
                  <a:schemeClr val="tx2"/>
                </a:solidFill>
                <a:latin typeface="Arial"/>
                <a:cs typeface="Arial"/>
              </a:rPr>
              <a:t>Subtitle goes here</a:t>
            </a:r>
            <a:endParaRPr lang="en-GB" sz="1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C40BA-AF00-4D55-805C-90BB87BD0FF5}"/>
              </a:ext>
            </a:extLst>
          </p:cNvPr>
          <p:cNvSpPr txBox="1"/>
          <p:nvPr/>
        </p:nvSpPr>
        <p:spPr>
          <a:xfrm>
            <a:off x="427673" y="2953347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E161A20-3421-4F4A-86AC-2F5C24BDA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15" y="1927237"/>
            <a:ext cx="472304" cy="472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9283EF-7607-4E70-B64B-60396EAC553C}"/>
              </a:ext>
            </a:extLst>
          </p:cNvPr>
          <p:cNvSpPr txBox="1"/>
          <p:nvPr/>
        </p:nvSpPr>
        <p:spPr>
          <a:xfrm>
            <a:off x="3302415" y="2603500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b="1">
                <a:solidFill>
                  <a:schemeClr val="tx2"/>
                </a:solidFill>
                <a:latin typeface="Arial"/>
                <a:cs typeface="Arial"/>
              </a:rPr>
              <a:t>Subtitle goes here</a:t>
            </a:r>
            <a:endParaRPr lang="en-GB" sz="1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DB54B-1554-4169-8323-DE6CEBB18698}"/>
              </a:ext>
            </a:extLst>
          </p:cNvPr>
          <p:cNvSpPr txBox="1"/>
          <p:nvPr/>
        </p:nvSpPr>
        <p:spPr>
          <a:xfrm>
            <a:off x="3302415" y="2953347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23FB2-080D-4E75-9D20-80F5C16264C0}"/>
              </a:ext>
            </a:extLst>
          </p:cNvPr>
          <p:cNvSpPr txBox="1"/>
          <p:nvPr/>
        </p:nvSpPr>
        <p:spPr>
          <a:xfrm>
            <a:off x="442913" y="4718422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b="1">
                <a:solidFill>
                  <a:schemeClr val="tx2"/>
                </a:solidFill>
                <a:latin typeface="Arial"/>
                <a:cs typeface="Arial"/>
              </a:rPr>
              <a:t>Subtitle goes here</a:t>
            </a:r>
            <a:endParaRPr lang="en-GB" sz="1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74513-A679-4982-A2A0-CE97D844BA32}"/>
              </a:ext>
            </a:extLst>
          </p:cNvPr>
          <p:cNvSpPr txBox="1"/>
          <p:nvPr/>
        </p:nvSpPr>
        <p:spPr>
          <a:xfrm>
            <a:off x="427673" y="5068269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A36E12C-0351-4449-B4CD-384AAD058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15" y="4042159"/>
            <a:ext cx="472304" cy="4723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0075D5-6146-45B6-9D03-BF908E6375BD}"/>
              </a:ext>
            </a:extLst>
          </p:cNvPr>
          <p:cNvSpPr txBox="1"/>
          <p:nvPr/>
        </p:nvSpPr>
        <p:spPr>
          <a:xfrm>
            <a:off x="3302415" y="4718422"/>
            <a:ext cx="135594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b="1">
                <a:solidFill>
                  <a:schemeClr val="tx2"/>
                </a:solidFill>
                <a:latin typeface="Arial"/>
                <a:cs typeface="Arial"/>
              </a:rPr>
              <a:t>Subtitle goes here</a:t>
            </a:r>
            <a:endParaRPr lang="en-GB" sz="1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B8692-0A04-4082-B50A-8B71FAAD7C6D}"/>
              </a:ext>
            </a:extLst>
          </p:cNvPr>
          <p:cNvSpPr txBox="1"/>
          <p:nvPr/>
        </p:nvSpPr>
        <p:spPr>
          <a:xfrm>
            <a:off x="3302415" y="5068269"/>
            <a:ext cx="226980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buClr>
                <a:schemeClr val="accent1"/>
              </a:buClr>
            </a:pPr>
            <a:r>
              <a:rPr lang="fr-FR" sz="1200" dirty="0">
                <a:latin typeface="Arial"/>
                <a:cs typeface="Arial"/>
              </a:rPr>
              <a:t>Pore vit apis </a:t>
            </a:r>
            <a:r>
              <a:rPr lang="fr-FR" sz="1200" dirty="0" err="1">
                <a:latin typeface="Arial"/>
                <a:cs typeface="Arial"/>
              </a:rPr>
              <a:t>aut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fugit</a:t>
            </a:r>
            <a:r>
              <a:rPr lang="fr-FR" sz="1200" dirty="0">
                <a:latin typeface="Arial"/>
                <a:cs typeface="Arial"/>
              </a:rPr>
              <a:t> et </a:t>
            </a:r>
            <a:r>
              <a:rPr lang="fr-FR" sz="1200" dirty="0" err="1">
                <a:latin typeface="Arial"/>
                <a:cs typeface="Arial"/>
              </a:rPr>
              <a:t>acipis</a:t>
            </a:r>
            <a:r>
              <a:rPr lang="fr-FR" sz="1200" dirty="0">
                <a:latin typeface="Arial"/>
                <a:cs typeface="Arial"/>
              </a:rPr>
              <a:t> si </a:t>
            </a:r>
            <a:r>
              <a:rPr lang="fr-FR" sz="1200" dirty="0" err="1">
                <a:latin typeface="Arial"/>
                <a:cs typeface="Arial"/>
              </a:rPr>
              <a:t>tatet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modi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acilita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nusapienis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sit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illabor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aliqui</a:t>
            </a:r>
            <a:r>
              <a:rPr lang="fr-FR" sz="1200" dirty="0">
                <a:latin typeface="Arial"/>
                <a:cs typeface="Arial"/>
              </a:rPr>
              <a:t> </a:t>
            </a:r>
            <a:r>
              <a:rPr lang="fr-FR" sz="1200" dirty="0" err="1">
                <a:latin typeface="Arial"/>
                <a:cs typeface="Arial"/>
              </a:rPr>
              <a:t>blab</a:t>
            </a:r>
            <a:endParaRPr lang="en-GB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111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F52E20-BD6B-4930-9F7F-1D4EAA5D6F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8778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F52E20-BD6B-4930-9F7F-1D4EAA5D6F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C1F5C3A-972F-46E0-B7AC-BE430289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Who We Are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F8A2B-CE54-415D-B2E3-84EF32DB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1DD1DC-5D2F-4339-9E7D-8DFDCB652940}"/>
              </a:ext>
            </a:extLst>
          </p:cNvPr>
          <p:cNvCxnSpPr>
            <a:cxnSpLocks/>
          </p:cNvCxnSpPr>
          <p:nvPr/>
        </p:nvCxnSpPr>
        <p:spPr>
          <a:xfrm>
            <a:off x="495299" y="1776513"/>
            <a:ext cx="0" cy="55711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13D909-51D4-4E3F-BE3D-06944B1FBC01}"/>
              </a:ext>
            </a:extLst>
          </p:cNvPr>
          <p:cNvCxnSpPr>
            <a:cxnSpLocks/>
          </p:cNvCxnSpPr>
          <p:nvPr/>
        </p:nvCxnSpPr>
        <p:spPr>
          <a:xfrm>
            <a:off x="2581274" y="1776513"/>
            <a:ext cx="0" cy="55711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DB8119-A11C-4B9C-A44B-733130AA5C73}"/>
              </a:ext>
            </a:extLst>
          </p:cNvPr>
          <p:cNvCxnSpPr>
            <a:cxnSpLocks/>
          </p:cNvCxnSpPr>
          <p:nvPr/>
        </p:nvCxnSpPr>
        <p:spPr>
          <a:xfrm>
            <a:off x="4748212" y="1776513"/>
            <a:ext cx="0" cy="55711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7355FC-5811-4B99-B808-416057540B6D}"/>
              </a:ext>
            </a:extLst>
          </p:cNvPr>
          <p:cNvCxnSpPr>
            <a:cxnSpLocks/>
          </p:cNvCxnSpPr>
          <p:nvPr/>
        </p:nvCxnSpPr>
        <p:spPr>
          <a:xfrm>
            <a:off x="6803255" y="1776513"/>
            <a:ext cx="0" cy="55711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D4DAB-16E9-4504-96F7-FD7C7516EDD3}"/>
              </a:ext>
            </a:extLst>
          </p:cNvPr>
          <p:cNvCxnSpPr>
            <a:cxnSpLocks/>
          </p:cNvCxnSpPr>
          <p:nvPr/>
        </p:nvCxnSpPr>
        <p:spPr>
          <a:xfrm>
            <a:off x="8886579" y="1776513"/>
            <a:ext cx="0" cy="55711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EF5BE-FC84-453E-A6A5-605EA38D3A7F}"/>
              </a:ext>
            </a:extLst>
          </p:cNvPr>
          <p:cNvGrpSpPr/>
          <p:nvPr/>
        </p:nvGrpSpPr>
        <p:grpSpPr>
          <a:xfrm>
            <a:off x="650300" y="1758462"/>
            <a:ext cx="1355949" cy="639721"/>
            <a:chOff x="650300" y="1758462"/>
            <a:chExt cx="1355949" cy="6397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0C552-8296-4ACF-9E6C-DD8EEE205975}"/>
                </a:ext>
              </a:extLst>
            </p:cNvPr>
            <p:cNvSpPr txBox="1"/>
            <p:nvPr/>
          </p:nvSpPr>
          <p:spPr>
            <a:xfrm>
              <a:off x="650300" y="1758462"/>
              <a:ext cx="1355949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100" dirty="0">
                  <a:solidFill>
                    <a:srgbClr val="28285A"/>
                  </a:solidFill>
                  <a:latin typeface="Arial"/>
                  <a:cs typeface="Arial"/>
                </a:rPr>
                <a:t>Founded</a:t>
              </a:r>
              <a:endParaRPr lang="en-GB" sz="1100" dirty="0">
                <a:latin typeface="Arial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C5A89C-5B34-44AF-A68C-E5CAD22107E4}"/>
                </a:ext>
              </a:extLst>
            </p:cNvPr>
            <p:cNvSpPr txBox="1"/>
            <p:nvPr/>
          </p:nvSpPr>
          <p:spPr>
            <a:xfrm>
              <a:off x="650300" y="1967296"/>
              <a:ext cx="819455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2800" dirty="0">
                  <a:solidFill>
                    <a:srgbClr val="28285A"/>
                  </a:solidFill>
                  <a:latin typeface="Arial"/>
                  <a:cs typeface="Arial"/>
                </a:rPr>
                <a:t>2018</a:t>
              </a:r>
              <a:endParaRPr lang="en-GB" sz="2800" dirty="0">
                <a:latin typeface="Arial"/>
                <a:cs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A8D09-C219-41CB-A02A-4841F38BB206}"/>
              </a:ext>
            </a:extLst>
          </p:cNvPr>
          <p:cNvGrpSpPr/>
          <p:nvPr/>
        </p:nvGrpSpPr>
        <p:grpSpPr>
          <a:xfrm>
            <a:off x="2743051" y="1758462"/>
            <a:ext cx="1355949" cy="639721"/>
            <a:chOff x="650300" y="1758462"/>
            <a:chExt cx="1355949" cy="6397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C6402-DFFF-4BAA-B683-C06D41BD6158}"/>
                </a:ext>
              </a:extLst>
            </p:cNvPr>
            <p:cNvSpPr txBox="1"/>
            <p:nvPr/>
          </p:nvSpPr>
          <p:spPr>
            <a:xfrm>
              <a:off x="650300" y="1758462"/>
              <a:ext cx="1355949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100" dirty="0">
                  <a:solidFill>
                    <a:srgbClr val="28285A"/>
                  </a:solidFill>
                  <a:latin typeface="Arial"/>
                  <a:cs typeface="Arial"/>
                </a:rPr>
                <a:t>Series A </a:t>
              </a:r>
              <a:endParaRPr lang="en-GB" sz="1100" dirty="0">
                <a:latin typeface="Arial"/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FEC2B8-05FF-405A-B451-2E81872F310E}"/>
                </a:ext>
              </a:extLst>
            </p:cNvPr>
            <p:cNvSpPr txBox="1"/>
            <p:nvPr/>
          </p:nvSpPr>
          <p:spPr>
            <a:xfrm>
              <a:off x="650300" y="1967296"/>
              <a:ext cx="819455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2800" dirty="0">
                  <a:solidFill>
                    <a:srgbClr val="28285A"/>
                  </a:solidFill>
                  <a:latin typeface="Arial"/>
                  <a:cs typeface="Arial"/>
                </a:rPr>
                <a:t>2020</a:t>
              </a:r>
              <a:endParaRPr lang="en-GB" sz="2800" dirty="0">
                <a:latin typeface="Arial"/>
                <a:cs typeface="Arial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B43027-2686-468D-8E21-6E1AE01153DF}"/>
              </a:ext>
            </a:extLst>
          </p:cNvPr>
          <p:cNvGrpSpPr/>
          <p:nvPr/>
        </p:nvGrpSpPr>
        <p:grpSpPr>
          <a:xfrm>
            <a:off x="4895927" y="1758462"/>
            <a:ext cx="1355949" cy="639721"/>
            <a:chOff x="650300" y="1758462"/>
            <a:chExt cx="1355949" cy="6397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1B8F1D-DE76-4E2B-92DA-63A1506582B5}"/>
                </a:ext>
              </a:extLst>
            </p:cNvPr>
            <p:cNvSpPr txBox="1"/>
            <p:nvPr/>
          </p:nvSpPr>
          <p:spPr>
            <a:xfrm>
              <a:off x="650300" y="1758462"/>
              <a:ext cx="1355949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100" dirty="0">
                  <a:solidFill>
                    <a:srgbClr val="28285A"/>
                  </a:solidFill>
                  <a:latin typeface="Arial"/>
                  <a:cs typeface="Arial"/>
                </a:rPr>
                <a:t>Awards </a:t>
              </a:r>
              <a:endParaRPr lang="en-GB" sz="1100" dirty="0">
                <a:latin typeface="Arial"/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93DE5-89C4-475A-BEF4-BFF00EBDC4EE}"/>
                </a:ext>
              </a:extLst>
            </p:cNvPr>
            <p:cNvSpPr txBox="1"/>
            <p:nvPr/>
          </p:nvSpPr>
          <p:spPr>
            <a:xfrm>
              <a:off x="650300" y="1967296"/>
              <a:ext cx="218330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2800" dirty="0">
                  <a:solidFill>
                    <a:srgbClr val="28285A"/>
                  </a:solidFill>
                  <a:latin typeface="Arial"/>
                  <a:cs typeface="Arial"/>
                </a:rPr>
                <a:t>9</a:t>
              </a:r>
              <a:endParaRPr lang="en-GB" sz="2800" dirty="0">
                <a:latin typeface="Arial"/>
                <a:cs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F0C71-8C5C-4323-BED1-C4FA1B00366A}"/>
              </a:ext>
            </a:extLst>
          </p:cNvPr>
          <p:cNvGrpSpPr/>
          <p:nvPr/>
        </p:nvGrpSpPr>
        <p:grpSpPr>
          <a:xfrm>
            <a:off x="6954509" y="1758462"/>
            <a:ext cx="1355949" cy="639721"/>
            <a:chOff x="650300" y="1758462"/>
            <a:chExt cx="1355949" cy="6397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469528-5FED-40B2-8867-BD6EB892C151}"/>
                </a:ext>
              </a:extLst>
            </p:cNvPr>
            <p:cNvSpPr txBox="1"/>
            <p:nvPr/>
          </p:nvSpPr>
          <p:spPr>
            <a:xfrm>
              <a:off x="650300" y="1758462"/>
              <a:ext cx="1355949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100" dirty="0">
                  <a:solidFill>
                    <a:srgbClr val="28285A"/>
                  </a:solidFill>
                  <a:latin typeface="Arial"/>
                  <a:cs typeface="Arial"/>
                </a:rPr>
                <a:t>Employees</a:t>
              </a:r>
              <a:endParaRPr lang="en-GB" sz="1100" dirty="0">
                <a:latin typeface="Arial"/>
                <a:cs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56531A-231D-46D4-9511-0C6E9B6DE75E}"/>
                </a:ext>
              </a:extLst>
            </p:cNvPr>
            <p:cNvSpPr txBox="1"/>
            <p:nvPr/>
          </p:nvSpPr>
          <p:spPr>
            <a:xfrm>
              <a:off x="650300" y="1967296"/>
              <a:ext cx="418704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2800" dirty="0">
                  <a:solidFill>
                    <a:srgbClr val="28285A"/>
                  </a:solidFill>
                  <a:latin typeface="Arial"/>
                  <a:cs typeface="Arial"/>
                </a:rPr>
                <a:t>65</a:t>
              </a:r>
              <a:endParaRPr lang="en-GB" sz="2800" dirty="0">
                <a:latin typeface="Arial"/>
                <a:cs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4010FE-BD0D-4009-901A-B36BB49FB6F4}"/>
              </a:ext>
            </a:extLst>
          </p:cNvPr>
          <p:cNvGrpSpPr/>
          <p:nvPr/>
        </p:nvGrpSpPr>
        <p:grpSpPr>
          <a:xfrm>
            <a:off x="9037833" y="1758462"/>
            <a:ext cx="1577676" cy="639721"/>
            <a:chOff x="650300" y="1758462"/>
            <a:chExt cx="1577676" cy="6397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B513F8-0A59-429A-B776-AF9337BEA683}"/>
                </a:ext>
              </a:extLst>
            </p:cNvPr>
            <p:cNvSpPr txBox="1"/>
            <p:nvPr/>
          </p:nvSpPr>
          <p:spPr>
            <a:xfrm>
              <a:off x="650300" y="1758462"/>
              <a:ext cx="1355949" cy="1692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1100" dirty="0">
                  <a:solidFill>
                    <a:srgbClr val="28285A"/>
                  </a:solidFill>
                  <a:latin typeface="Arial"/>
                  <a:cs typeface="Arial"/>
                </a:rPr>
                <a:t>CEO</a:t>
              </a:r>
              <a:endParaRPr lang="en-GB" sz="1100" dirty="0">
                <a:latin typeface="Arial"/>
                <a:cs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E7E48E-C7D2-47EF-B71B-EF41EE3CFD1E}"/>
                </a:ext>
              </a:extLst>
            </p:cNvPr>
            <p:cNvSpPr txBox="1"/>
            <p:nvPr/>
          </p:nvSpPr>
          <p:spPr>
            <a:xfrm>
              <a:off x="650300" y="1967296"/>
              <a:ext cx="1577676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12700" marR="5080"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</a:pPr>
              <a:r>
                <a:rPr lang="en-US" sz="2800" dirty="0">
                  <a:solidFill>
                    <a:srgbClr val="28285A"/>
                  </a:solidFill>
                  <a:latin typeface="Arial"/>
                  <a:cs typeface="Arial"/>
                </a:rPr>
                <a:t>Paul Ford</a:t>
              </a:r>
              <a:endParaRPr lang="en-GB" sz="2800" dirty="0">
                <a:latin typeface="Arial"/>
                <a:cs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5D125E7-472D-408D-90CE-31D2341CA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10" t="8630" r="9410" b="8630"/>
          <a:stretch/>
        </p:blipFill>
        <p:spPr>
          <a:xfrm>
            <a:off x="10909930" y="1758462"/>
            <a:ext cx="827418" cy="827418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20F72E-A717-4764-BA74-3B0CE4FEB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93" y="2927240"/>
            <a:ext cx="1119187" cy="5339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66396-0444-477D-A893-9AD3A1EDD38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80" y="3092238"/>
            <a:ext cx="1305280" cy="3455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9ACBB4-1922-453E-B919-0AF7BB845A7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1611" y="3009248"/>
            <a:ext cx="1423976" cy="53399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F00B379-B376-4ED9-A4BA-54CF62CC3F18}"/>
              </a:ext>
            </a:extLst>
          </p:cNvPr>
          <p:cNvSpPr/>
          <p:nvPr/>
        </p:nvSpPr>
        <p:spPr>
          <a:xfrm>
            <a:off x="476250" y="3945270"/>
            <a:ext cx="1059180" cy="4442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/>
              <a:t>Awards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138A012-93E4-49DE-9883-8E43BF78EC9A}"/>
              </a:ext>
            </a:extLst>
          </p:cNvPr>
          <p:cNvSpPr/>
          <p:nvPr/>
        </p:nvSpPr>
        <p:spPr>
          <a:xfrm>
            <a:off x="8126628" y="3945270"/>
            <a:ext cx="1135585" cy="4442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/>
              <a:t>Partners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70AE82-05E2-42F1-A3B0-A1099D96F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25" y="4867038"/>
            <a:ext cx="978904" cy="2307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088947-AC73-40B6-8B86-83BA635AFA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625" y="5594000"/>
            <a:ext cx="804377" cy="3114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5BE05-B584-44D3-BB6A-1FB8B02F5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393" y="4646002"/>
            <a:ext cx="942116" cy="6575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62D81D-2488-4B91-A27A-9F1C99DBFE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1306" y="5507368"/>
            <a:ext cx="659034" cy="53642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D89556-D972-4FFA-8048-36C8C1B6B8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924" y="5640330"/>
            <a:ext cx="882032" cy="318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DD1D430-FD90-400E-A29E-EF3AE3F454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7016" y="4771039"/>
            <a:ext cx="925972" cy="4181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D826FD4-B51F-42F6-B8D7-74403214939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2391" y="5625439"/>
            <a:ext cx="882032" cy="3307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61BCD8-56F3-4EB3-9664-36D688BA0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9231" y="4639045"/>
            <a:ext cx="616974" cy="60621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17B111-6B03-4D74-A0F3-4F5F2B0395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6887" y="4792430"/>
            <a:ext cx="924014" cy="3413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02E0330-CD14-4BC5-933A-E290CC193B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0124" y="5673309"/>
            <a:ext cx="982216" cy="3151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6BABC5E-E315-43CC-A256-A1731D838E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0777" y="4729424"/>
            <a:ext cx="858716" cy="42545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9C83DD6-F7D1-4157-BBE7-C628446791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6637" y="5558411"/>
            <a:ext cx="947095" cy="2801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88BA77F-1907-44CD-BB4C-B930FA8217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86574" y="5558411"/>
            <a:ext cx="947095" cy="28012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CE51C0-FC57-45EE-805F-5E251A038E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16966" y="4690790"/>
            <a:ext cx="1264297" cy="554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A4649-FDE0-4C3C-A9A1-88A18385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061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6AE476-C910-4522-966E-C15C9E828407}"/>
              </a:ext>
            </a:extLst>
          </p:cNvPr>
          <p:cNvCxnSpPr>
            <a:cxnSpLocks/>
          </p:cNvCxnSpPr>
          <p:nvPr/>
        </p:nvCxnSpPr>
        <p:spPr>
          <a:xfrm rot="5400000">
            <a:off x="7240172" y="2198367"/>
            <a:ext cx="0" cy="28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ECBD21F-ECB4-4FD5-A703-F0784FD6E7FD}"/>
              </a:ext>
            </a:extLst>
          </p:cNvPr>
          <p:cNvSpPr>
            <a:spLocks noChangeAspect="1"/>
          </p:cNvSpPr>
          <p:nvPr/>
        </p:nvSpPr>
        <p:spPr>
          <a:xfrm rot="10800000" flipH="1" flipV="1">
            <a:off x="7377030" y="1406683"/>
            <a:ext cx="2054954" cy="1292113"/>
          </a:xfrm>
          <a:prstGeom prst="roundRect">
            <a:avLst>
              <a:gd name="adj" fmla="val 727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C1DA2F2-B8C9-4CB9-8D3E-CD7361755A18}"/>
              </a:ext>
            </a:extLst>
          </p:cNvPr>
          <p:cNvSpPr>
            <a:spLocks noChangeAspect="1"/>
          </p:cNvSpPr>
          <p:nvPr/>
        </p:nvSpPr>
        <p:spPr>
          <a:xfrm rot="10800000" flipH="1" flipV="1">
            <a:off x="5055467" y="1725585"/>
            <a:ext cx="2054954" cy="1292113"/>
          </a:xfrm>
          <a:prstGeom prst="roundRect">
            <a:avLst>
              <a:gd name="adj" fmla="val 727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AB981A3-35F0-4A48-8B78-71FDBA1B1FBF}"/>
              </a:ext>
            </a:extLst>
          </p:cNvPr>
          <p:cNvSpPr>
            <a:spLocks noChangeAspect="1"/>
          </p:cNvSpPr>
          <p:nvPr/>
        </p:nvSpPr>
        <p:spPr>
          <a:xfrm rot="10800000" flipH="1" flipV="1">
            <a:off x="2747519" y="2090407"/>
            <a:ext cx="2054954" cy="1292113"/>
          </a:xfrm>
          <a:prstGeom prst="roundRect">
            <a:avLst>
              <a:gd name="adj" fmla="val 727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4A5D6A3-8C4E-416B-9A37-2B7CB7E0EF36}"/>
              </a:ext>
            </a:extLst>
          </p:cNvPr>
          <p:cNvSpPr>
            <a:spLocks noChangeAspect="1"/>
          </p:cNvSpPr>
          <p:nvPr/>
        </p:nvSpPr>
        <p:spPr>
          <a:xfrm rot="10800000" flipH="1" flipV="1">
            <a:off x="441419" y="2437036"/>
            <a:ext cx="2056447" cy="1292113"/>
          </a:xfrm>
          <a:prstGeom prst="roundRect">
            <a:avLst>
              <a:gd name="adj" fmla="val 727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8AA91C5-767D-437F-9F18-C31C960A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65" y="2511313"/>
            <a:ext cx="387427" cy="387427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79A8F61D-99C5-4641-AEB6-4B71B6BD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833" y="3189390"/>
            <a:ext cx="387427" cy="387427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263F909-57BA-4EF2-A9C6-C238C742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3" y="3965272"/>
            <a:ext cx="387427" cy="387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C01B2-1FC9-48D7-AD5C-4DA8A835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Acin</a:t>
            </a:r>
            <a:r>
              <a:rPr lang="en-GB" dirty="0"/>
              <a:t> value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3AAB9-6478-4D25-8839-EBF9E932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57DC5-A54E-496B-9470-DE524590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52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774A8-14AC-4729-9A7F-C564955BAADC}"/>
              </a:ext>
            </a:extLst>
          </p:cNvPr>
          <p:cNvSpPr txBox="1"/>
          <p:nvPr/>
        </p:nvSpPr>
        <p:spPr>
          <a:xfrm>
            <a:off x="442912" y="4980468"/>
            <a:ext cx="2147887" cy="7078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Reduce regulatory fines</a:t>
            </a:r>
          </a:p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Avoid financial repercussions of poor Op Risk management</a:t>
            </a:r>
            <a:endParaRPr lang="en-GB" sz="1200" dirty="0">
              <a:latin typeface="Arial"/>
              <a:cs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1EEA56-38D3-43F5-AD30-035DD1A2FF10}"/>
              </a:ext>
            </a:extLst>
          </p:cNvPr>
          <p:cNvCxnSpPr/>
          <p:nvPr/>
        </p:nvCxnSpPr>
        <p:spPr>
          <a:xfrm>
            <a:off x="590550" y="2667101"/>
            <a:ext cx="0" cy="780849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EFEE1D-62B6-49B6-854B-0CC286B105CA}"/>
              </a:ext>
            </a:extLst>
          </p:cNvPr>
          <p:cNvSpPr txBox="1"/>
          <p:nvPr/>
        </p:nvSpPr>
        <p:spPr>
          <a:xfrm>
            <a:off x="717996" y="2657576"/>
            <a:ext cx="941283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rgbClr val="28285A"/>
                </a:solidFill>
                <a:latin typeface="Arial"/>
                <a:cs typeface="Arial"/>
              </a:rPr>
              <a:t>+400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D4313-E972-400E-81F7-3CC4746FA648}"/>
              </a:ext>
            </a:extLst>
          </p:cNvPr>
          <p:cNvSpPr txBox="1"/>
          <p:nvPr/>
        </p:nvSpPr>
        <p:spPr>
          <a:xfrm>
            <a:off x="717996" y="3167496"/>
            <a:ext cx="130195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Missing controls</a:t>
            </a:r>
            <a:endParaRPr lang="en-GB" sz="1400" dirty="0">
              <a:latin typeface="Arial"/>
              <a:cs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5A95B8-48E0-4541-89CC-B993BA5D144F}"/>
              </a:ext>
            </a:extLst>
          </p:cNvPr>
          <p:cNvCxnSpPr/>
          <p:nvPr/>
        </p:nvCxnSpPr>
        <p:spPr>
          <a:xfrm>
            <a:off x="2891977" y="2315888"/>
            <a:ext cx="0" cy="780849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BA6C1B-0DA3-40BF-9484-BCE8AD857601}"/>
              </a:ext>
            </a:extLst>
          </p:cNvPr>
          <p:cNvSpPr txBox="1"/>
          <p:nvPr/>
        </p:nvSpPr>
        <p:spPr>
          <a:xfrm>
            <a:off x="3019423" y="2213869"/>
            <a:ext cx="691215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rgbClr val="28285A"/>
                </a:solidFill>
                <a:latin typeface="Arial"/>
                <a:cs typeface="Arial"/>
              </a:rPr>
              <a:t>+6k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E8BA7-ABB0-49F5-999E-8901D0C7ECE6}"/>
              </a:ext>
            </a:extLst>
          </p:cNvPr>
          <p:cNvSpPr txBox="1"/>
          <p:nvPr/>
        </p:nvSpPr>
        <p:spPr>
          <a:xfrm>
            <a:off x="3038473" y="2698458"/>
            <a:ext cx="883575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Regulatory</a:t>
            </a:r>
            <a:b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</a:b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mappings</a:t>
            </a:r>
            <a:endParaRPr lang="en-GB" sz="1400" dirty="0">
              <a:latin typeface="Arial"/>
              <a:cs typeface="Arial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8666-4E72-4BE4-96D2-A70372867432}"/>
              </a:ext>
            </a:extLst>
          </p:cNvPr>
          <p:cNvCxnSpPr/>
          <p:nvPr/>
        </p:nvCxnSpPr>
        <p:spPr>
          <a:xfrm>
            <a:off x="5211820" y="1958354"/>
            <a:ext cx="0" cy="780849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5186C5-75E2-4300-AB7C-D6A3E71DAF17}"/>
              </a:ext>
            </a:extLst>
          </p:cNvPr>
          <p:cNvSpPr txBox="1"/>
          <p:nvPr/>
        </p:nvSpPr>
        <p:spPr>
          <a:xfrm>
            <a:off x="5339266" y="1856335"/>
            <a:ext cx="691215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rgbClr val="28285A"/>
                </a:solidFill>
                <a:latin typeface="Arial"/>
                <a:cs typeface="Arial"/>
              </a:rPr>
              <a:t>+2k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F3BD1-5742-4935-9345-F5F74D91DE6B}"/>
              </a:ext>
            </a:extLst>
          </p:cNvPr>
          <p:cNvSpPr txBox="1"/>
          <p:nvPr/>
        </p:nvSpPr>
        <p:spPr>
          <a:xfrm>
            <a:off x="5358316" y="2359974"/>
            <a:ext cx="1420582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Proliferated,</a:t>
            </a:r>
            <a:b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</a:b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imprecise, unique</a:t>
            </a:r>
            <a:endParaRPr lang="en-GB" sz="1400" dirty="0">
              <a:latin typeface="Arial"/>
              <a:cs typeface="Arial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3DC369-A126-4DB1-A545-C9BC65C1A3A1}"/>
              </a:ext>
            </a:extLst>
          </p:cNvPr>
          <p:cNvCxnSpPr/>
          <p:nvPr/>
        </p:nvCxnSpPr>
        <p:spPr>
          <a:xfrm>
            <a:off x="7525646" y="1604529"/>
            <a:ext cx="0" cy="780849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D541D0-2816-4825-956A-99E5D8B93C86}"/>
              </a:ext>
            </a:extLst>
          </p:cNvPr>
          <p:cNvSpPr txBox="1"/>
          <p:nvPr/>
        </p:nvSpPr>
        <p:spPr>
          <a:xfrm>
            <a:off x="7653092" y="1502510"/>
            <a:ext cx="941283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solidFill>
                  <a:srgbClr val="28285A"/>
                </a:solidFill>
                <a:latin typeface="Arial"/>
                <a:cs typeface="Arial"/>
              </a:rPr>
              <a:t>+600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BB05C-BDC5-437D-97C3-3CB6256D3893}"/>
              </a:ext>
            </a:extLst>
          </p:cNvPr>
          <p:cNvSpPr txBox="1"/>
          <p:nvPr/>
        </p:nvSpPr>
        <p:spPr>
          <a:xfrm>
            <a:off x="7672142" y="2006149"/>
            <a:ext cx="1132041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Non- controls,</a:t>
            </a:r>
            <a:b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</a:br>
            <a:r>
              <a:rPr lang="en-US" sz="1400" dirty="0">
                <a:solidFill>
                  <a:srgbClr val="28285A"/>
                </a:solidFill>
                <a:latin typeface="Arial"/>
                <a:cs typeface="Arial"/>
              </a:rPr>
              <a:t>unclear</a:t>
            </a:r>
            <a:endParaRPr lang="en-GB" sz="1400" dirty="0">
              <a:latin typeface="Arial"/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E2A377-C62D-482C-89D9-FED88F614C28}"/>
              </a:ext>
            </a:extLst>
          </p:cNvPr>
          <p:cNvSpPr txBox="1"/>
          <p:nvPr/>
        </p:nvSpPr>
        <p:spPr>
          <a:xfrm>
            <a:off x="442912" y="4521302"/>
            <a:ext cx="1355949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Cost Avoidance</a:t>
            </a:r>
            <a:endParaRPr lang="en-GB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235220-868E-4B21-9331-42051F7AEF31}"/>
              </a:ext>
            </a:extLst>
          </p:cNvPr>
          <p:cNvSpPr txBox="1"/>
          <p:nvPr/>
        </p:nvSpPr>
        <p:spPr>
          <a:xfrm>
            <a:off x="2747519" y="4115449"/>
            <a:ext cx="187423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Reputation protection</a:t>
            </a:r>
            <a:endParaRPr lang="en-GB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AEF13A-CEC5-4F94-A016-00D67B650272}"/>
              </a:ext>
            </a:extLst>
          </p:cNvPr>
          <p:cNvSpPr txBox="1"/>
          <p:nvPr/>
        </p:nvSpPr>
        <p:spPr>
          <a:xfrm>
            <a:off x="5093365" y="3735923"/>
            <a:ext cx="1170513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Resource</a:t>
            </a:r>
            <a:b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Effectiveness</a:t>
            </a:r>
            <a:endParaRPr lang="en-GB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52AA1-54A7-4C29-832B-59F08867B6F5}"/>
              </a:ext>
            </a:extLst>
          </p:cNvPr>
          <p:cNvSpPr txBox="1"/>
          <p:nvPr/>
        </p:nvSpPr>
        <p:spPr>
          <a:xfrm>
            <a:off x="7387773" y="3373516"/>
            <a:ext cx="1191352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Reputation</a:t>
            </a:r>
            <a:b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Enhancement</a:t>
            </a:r>
            <a:endParaRPr lang="en-GB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EF543-606B-4906-BC71-1CD84CD6CA7D}"/>
              </a:ext>
            </a:extLst>
          </p:cNvPr>
          <p:cNvSpPr txBox="1"/>
          <p:nvPr/>
        </p:nvSpPr>
        <p:spPr>
          <a:xfrm>
            <a:off x="9674445" y="3067484"/>
            <a:ext cx="1757212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tx2"/>
                </a:solidFill>
                <a:latin typeface="Arial"/>
                <a:cs typeface="Arial"/>
              </a:rPr>
              <a:t>Capital </a:t>
            </a:r>
            <a:r>
              <a:rPr lang="en-US" sz="1400" b="1" dirty="0" err="1">
                <a:solidFill>
                  <a:schemeClr val="tx2"/>
                </a:solidFill>
                <a:latin typeface="Arial"/>
                <a:cs typeface="Arial"/>
              </a:rPr>
              <a:t>Optimisation</a:t>
            </a:r>
            <a:endParaRPr lang="en-GB" sz="14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7C1144-7FAE-4122-B1CB-C0BC2139CBBA}"/>
              </a:ext>
            </a:extLst>
          </p:cNvPr>
          <p:cNvCxnSpPr>
            <a:cxnSpLocks/>
          </p:cNvCxnSpPr>
          <p:nvPr/>
        </p:nvCxnSpPr>
        <p:spPr>
          <a:xfrm rot="5400000">
            <a:off x="2623440" y="2703236"/>
            <a:ext cx="0" cy="2511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E9FC19-74BF-4629-93B5-E433420102A7}"/>
              </a:ext>
            </a:extLst>
          </p:cNvPr>
          <p:cNvCxnSpPr>
            <a:cxnSpLocks/>
          </p:cNvCxnSpPr>
          <p:nvPr/>
        </p:nvCxnSpPr>
        <p:spPr>
          <a:xfrm rot="5400000">
            <a:off x="4928046" y="2348155"/>
            <a:ext cx="0" cy="2511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1ECCC6-6032-4250-BEAB-76D7DF8DA99E}"/>
              </a:ext>
            </a:extLst>
          </p:cNvPr>
          <p:cNvCxnSpPr>
            <a:cxnSpLocks/>
          </p:cNvCxnSpPr>
          <p:nvPr/>
        </p:nvCxnSpPr>
        <p:spPr>
          <a:xfrm rot="5400000">
            <a:off x="9537260" y="1869380"/>
            <a:ext cx="0" cy="2511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BB44CE-3798-42DA-BC69-FF87E5446056}"/>
              </a:ext>
            </a:extLst>
          </p:cNvPr>
          <p:cNvSpPr txBox="1"/>
          <p:nvPr/>
        </p:nvSpPr>
        <p:spPr>
          <a:xfrm>
            <a:off x="2747519" y="4577823"/>
            <a:ext cx="2147887" cy="8925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Quickly respond to changing</a:t>
            </a:r>
            <a:br>
              <a:rPr lang="en-US" sz="1200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regulatory demands</a:t>
            </a:r>
          </a:p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Assure operational risk builds</a:t>
            </a:r>
            <a:br>
              <a:rPr lang="en-US" sz="1200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immunity to unknown risks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4E80AE-AC67-4575-B871-459D38B680D9}"/>
              </a:ext>
            </a:extLst>
          </p:cNvPr>
          <p:cNvSpPr txBox="1"/>
          <p:nvPr/>
        </p:nvSpPr>
        <p:spPr>
          <a:xfrm>
            <a:off x="5093365" y="4378359"/>
            <a:ext cx="2147887" cy="8925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Deploy capital more </a:t>
            </a:r>
            <a:br>
              <a:rPr lang="en-US" sz="1200" dirty="0">
                <a:latin typeface="Arial"/>
                <a:cs typeface="Arial"/>
              </a:rPr>
            </a:br>
            <a:r>
              <a:rPr lang="en-US" sz="1200" dirty="0">
                <a:latin typeface="Arial"/>
                <a:cs typeface="Arial"/>
              </a:rPr>
              <a:t>effectively</a:t>
            </a:r>
          </a:p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Focus on value creation &amp; boost competitive advantage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0681D3-1E85-4F56-BE3E-DAB0B0E2E3C2}"/>
              </a:ext>
            </a:extLst>
          </p:cNvPr>
          <p:cNvSpPr txBox="1"/>
          <p:nvPr/>
        </p:nvSpPr>
        <p:spPr>
          <a:xfrm>
            <a:off x="7387773" y="4065120"/>
            <a:ext cx="2147887" cy="8925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Rise to the industry adopted standard</a:t>
            </a:r>
          </a:p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Arial"/>
                <a:cs typeface="Arial"/>
              </a:rPr>
              <a:t>Evidence completeness &amp; control of risk framework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605F7F-1279-493D-B5CA-B5C964A27C52}"/>
              </a:ext>
            </a:extLst>
          </p:cNvPr>
          <p:cNvSpPr txBox="1"/>
          <p:nvPr/>
        </p:nvSpPr>
        <p:spPr>
          <a:xfrm>
            <a:off x="9674445" y="3517790"/>
            <a:ext cx="214788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" marR="508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>
                <a:latin typeface="Arial"/>
                <a:cs typeface="Arial"/>
              </a:rPr>
              <a:t>Lower capital requirements</a:t>
            </a:r>
            <a:endParaRPr lang="en-GB" sz="1200" dirty="0">
              <a:latin typeface="Arial"/>
              <a:cs typeface="Arial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CA48A55-3AEE-482A-A26F-9C14F7DB3D71}"/>
              </a:ext>
            </a:extLst>
          </p:cNvPr>
          <p:cNvGrpSpPr/>
          <p:nvPr/>
        </p:nvGrpSpPr>
        <p:grpSpPr>
          <a:xfrm>
            <a:off x="2849693" y="3674001"/>
            <a:ext cx="164720" cy="176078"/>
            <a:chOff x="-6329077" y="1111502"/>
            <a:chExt cx="4619262" cy="4937786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E2F3A78-D3CA-4162-B1DC-4A766888E039}"/>
                </a:ext>
              </a:extLst>
            </p:cNvPr>
            <p:cNvSpPr/>
            <p:nvPr/>
          </p:nvSpPr>
          <p:spPr>
            <a:xfrm>
              <a:off x="-6109375" y="3037248"/>
              <a:ext cx="4179625" cy="2503733"/>
            </a:xfrm>
            <a:custGeom>
              <a:avLst/>
              <a:gdLst>
                <a:gd name="connsiteX0" fmla="*/ 4097209 w 4179625"/>
                <a:gd name="connsiteY0" fmla="*/ 164599 h 2503733"/>
                <a:gd name="connsiteX1" fmla="*/ 4179489 w 4179625"/>
                <a:gd name="connsiteY1" fmla="*/ 82319 h 2503733"/>
                <a:gd name="connsiteX2" fmla="*/ 4097209 w 4179625"/>
                <a:gd name="connsiteY2" fmla="*/ 38 h 2503733"/>
                <a:gd name="connsiteX3" fmla="*/ 3662156 w 4179625"/>
                <a:gd name="connsiteY3" fmla="*/ 0 h 2503733"/>
                <a:gd name="connsiteX4" fmla="*/ 82280 w 4179625"/>
                <a:gd name="connsiteY4" fmla="*/ 0 h 2503733"/>
                <a:gd name="connsiteX5" fmla="*/ 0 w 4179625"/>
                <a:gd name="connsiteY5" fmla="*/ 82280 h 2503733"/>
                <a:gd name="connsiteX6" fmla="*/ 82280 w 4179625"/>
                <a:gd name="connsiteY6" fmla="*/ 164561 h 2503733"/>
                <a:gd name="connsiteX7" fmla="*/ 435095 w 4179625"/>
                <a:gd name="connsiteY7" fmla="*/ 164561 h 2503733"/>
                <a:gd name="connsiteX8" fmla="*/ 435095 w 4179625"/>
                <a:gd name="connsiteY8" fmla="*/ 2339135 h 2503733"/>
                <a:gd name="connsiteX9" fmla="*/ 82280 w 4179625"/>
                <a:gd name="connsiteY9" fmla="*/ 2339173 h 2503733"/>
                <a:gd name="connsiteX10" fmla="*/ 0 w 4179625"/>
                <a:gd name="connsiteY10" fmla="*/ 2421453 h 2503733"/>
                <a:gd name="connsiteX11" fmla="*/ 82280 w 4179625"/>
                <a:gd name="connsiteY11" fmla="*/ 2503733 h 2503733"/>
                <a:gd name="connsiteX12" fmla="*/ 4097346 w 4179625"/>
                <a:gd name="connsiteY12" fmla="*/ 2503733 h 2503733"/>
                <a:gd name="connsiteX13" fmla="*/ 4179626 w 4179625"/>
                <a:gd name="connsiteY13" fmla="*/ 2421453 h 2503733"/>
                <a:gd name="connsiteX14" fmla="*/ 4097346 w 4179625"/>
                <a:gd name="connsiteY14" fmla="*/ 2339173 h 2503733"/>
                <a:gd name="connsiteX15" fmla="*/ 3744423 w 4179625"/>
                <a:gd name="connsiteY15" fmla="*/ 2339173 h 2503733"/>
                <a:gd name="connsiteX16" fmla="*/ 3744423 w 4179625"/>
                <a:gd name="connsiteY16" fmla="*/ 164599 h 2503733"/>
                <a:gd name="connsiteX17" fmla="*/ 3037060 w 4179625"/>
                <a:gd name="connsiteY17" fmla="*/ 164599 h 2503733"/>
                <a:gd name="connsiteX18" fmla="*/ 3037060 w 4179625"/>
                <a:gd name="connsiteY18" fmla="*/ 2339173 h 2503733"/>
                <a:gd name="connsiteX19" fmla="*/ 2443451 w 4179625"/>
                <a:gd name="connsiteY19" fmla="*/ 2339173 h 2503733"/>
                <a:gd name="connsiteX20" fmla="*/ 2443451 w 4179625"/>
                <a:gd name="connsiteY20" fmla="*/ 164599 h 2503733"/>
                <a:gd name="connsiteX21" fmla="*/ 1736097 w 4179625"/>
                <a:gd name="connsiteY21" fmla="*/ 164599 h 2503733"/>
                <a:gd name="connsiteX22" fmla="*/ 1736097 w 4179625"/>
                <a:gd name="connsiteY22" fmla="*/ 2339173 h 2503733"/>
                <a:gd name="connsiteX23" fmla="*/ 1142488 w 4179625"/>
                <a:gd name="connsiteY23" fmla="*/ 2339173 h 2503733"/>
                <a:gd name="connsiteX24" fmla="*/ 1142488 w 4179625"/>
                <a:gd name="connsiteY24" fmla="*/ 164599 h 2503733"/>
                <a:gd name="connsiteX25" fmla="*/ 599628 w 4179625"/>
                <a:gd name="connsiteY25" fmla="*/ 2339075 h 2503733"/>
                <a:gd name="connsiteX26" fmla="*/ 599628 w 4179625"/>
                <a:gd name="connsiteY26" fmla="*/ 164599 h 2503733"/>
                <a:gd name="connsiteX27" fmla="*/ 977847 w 4179625"/>
                <a:gd name="connsiteY27" fmla="*/ 164599 h 2503733"/>
                <a:gd name="connsiteX28" fmla="*/ 977847 w 4179625"/>
                <a:gd name="connsiteY28" fmla="*/ 2339173 h 2503733"/>
                <a:gd name="connsiteX29" fmla="*/ 599628 w 4179625"/>
                <a:gd name="connsiteY29" fmla="*/ 2339173 h 2503733"/>
                <a:gd name="connsiteX30" fmla="*/ 1900591 w 4179625"/>
                <a:gd name="connsiteY30" fmla="*/ 2339075 h 2503733"/>
                <a:gd name="connsiteX31" fmla="*/ 1900591 w 4179625"/>
                <a:gd name="connsiteY31" fmla="*/ 164599 h 2503733"/>
                <a:gd name="connsiteX32" fmla="*/ 2278810 w 4179625"/>
                <a:gd name="connsiteY32" fmla="*/ 164599 h 2503733"/>
                <a:gd name="connsiteX33" fmla="*/ 2278810 w 4179625"/>
                <a:gd name="connsiteY33" fmla="*/ 2339173 h 2503733"/>
                <a:gd name="connsiteX34" fmla="*/ 1900591 w 4179625"/>
                <a:gd name="connsiteY34" fmla="*/ 2339173 h 2503733"/>
                <a:gd name="connsiteX35" fmla="*/ 3579821 w 4179625"/>
                <a:gd name="connsiteY35" fmla="*/ 2339075 h 2503733"/>
                <a:gd name="connsiteX36" fmla="*/ 3201602 w 4179625"/>
                <a:gd name="connsiteY36" fmla="*/ 2339075 h 2503733"/>
                <a:gd name="connsiteX37" fmla="*/ 3201564 w 4179625"/>
                <a:gd name="connsiteY37" fmla="*/ 164599 h 2503733"/>
                <a:gd name="connsiteX38" fmla="*/ 3579783 w 4179625"/>
                <a:gd name="connsiteY38" fmla="*/ 164599 h 250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79625" h="2503733">
                  <a:moveTo>
                    <a:pt x="4097209" y="164599"/>
                  </a:moveTo>
                  <a:cubicBezTo>
                    <a:pt x="4142673" y="164599"/>
                    <a:pt x="4179489" y="127745"/>
                    <a:pt x="4179489" y="82319"/>
                  </a:cubicBezTo>
                  <a:cubicBezTo>
                    <a:pt x="4179489" y="36892"/>
                    <a:pt x="4142673" y="38"/>
                    <a:pt x="4097209" y="38"/>
                  </a:cubicBezTo>
                  <a:lnTo>
                    <a:pt x="3662156" y="0"/>
                  </a:lnTo>
                  <a:lnTo>
                    <a:pt x="82280" y="0"/>
                  </a:lnTo>
                  <a:cubicBezTo>
                    <a:pt x="36816" y="0"/>
                    <a:pt x="0" y="36854"/>
                    <a:pt x="0" y="82280"/>
                  </a:cubicBezTo>
                  <a:cubicBezTo>
                    <a:pt x="0" y="127707"/>
                    <a:pt x="36816" y="164561"/>
                    <a:pt x="82280" y="164561"/>
                  </a:cubicBezTo>
                  <a:lnTo>
                    <a:pt x="435095" y="164561"/>
                  </a:lnTo>
                  <a:lnTo>
                    <a:pt x="435095" y="2339135"/>
                  </a:lnTo>
                  <a:lnTo>
                    <a:pt x="82280" y="2339173"/>
                  </a:lnTo>
                  <a:cubicBezTo>
                    <a:pt x="36816" y="2339173"/>
                    <a:pt x="0" y="2376027"/>
                    <a:pt x="0" y="2421453"/>
                  </a:cubicBezTo>
                  <a:cubicBezTo>
                    <a:pt x="0" y="2466880"/>
                    <a:pt x="36816" y="2503733"/>
                    <a:pt x="82280" y="2503733"/>
                  </a:cubicBezTo>
                  <a:lnTo>
                    <a:pt x="4097346" y="2503733"/>
                  </a:lnTo>
                  <a:cubicBezTo>
                    <a:pt x="4142810" y="2503733"/>
                    <a:pt x="4179626" y="2466880"/>
                    <a:pt x="4179626" y="2421453"/>
                  </a:cubicBezTo>
                  <a:cubicBezTo>
                    <a:pt x="4179626" y="2376027"/>
                    <a:pt x="4142810" y="2339173"/>
                    <a:pt x="4097346" y="2339173"/>
                  </a:cubicBezTo>
                  <a:lnTo>
                    <a:pt x="3744423" y="2339173"/>
                  </a:lnTo>
                  <a:lnTo>
                    <a:pt x="3744423" y="164599"/>
                  </a:lnTo>
                  <a:close/>
                  <a:moveTo>
                    <a:pt x="3037060" y="164599"/>
                  </a:moveTo>
                  <a:lnTo>
                    <a:pt x="3037060" y="2339173"/>
                  </a:lnTo>
                  <a:lnTo>
                    <a:pt x="2443451" y="2339173"/>
                  </a:lnTo>
                  <a:lnTo>
                    <a:pt x="2443451" y="164599"/>
                  </a:lnTo>
                  <a:close/>
                  <a:moveTo>
                    <a:pt x="1736097" y="164599"/>
                  </a:moveTo>
                  <a:lnTo>
                    <a:pt x="1736097" y="2339173"/>
                  </a:lnTo>
                  <a:lnTo>
                    <a:pt x="1142488" y="2339173"/>
                  </a:lnTo>
                  <a:lnTo>
                    <a:pt x="1142488" y="164599"/>
                  </a:lnTo>
                  <a:close/>
                  <a:moveTo>
                    <a:pt x="599628" y="2339075"/>
                  </a:moveTo>
                  <a:lnTo>
                    <a:pt x="599628" y="164599"/>
                  </a:lnTo>
                  <a:lnTo>
                    <a:pt x="977847" y="164599"/>
                  </a:lnTo>
                  <a:lnTo>
                    <a:pt x="977847" y="2339173"/>
                  </a:lnTo>
                  <a:lnTo>
                    <a:pt x="599628" y="2339173"/>
                  </a:lnTo>
                  <a:close/>
                  <a:moveTo>
                    <a:pt x="1900591" y="2339075"/>
                  </a:moveTo>
                  <a:lnTo>
                    <a:pt x="1900591" y="164599"/>
                  </a:lnTo>
                  <a:lnTo>
                    <a:pt x="2278810" y="164599"/>
                  </a:lnTo>
                  <a:lnTo>
                    <a:pt x="2278810" y="2339173"/>
                  </a:lnTo>
                  <a:lnTo>
                    <a:pt x="1900591" y="2339173"/>
                  </a:lnTo>
                  <a:close/>
                  <a:moveTo>
                    <a:pt x="3579821" y="2339075"/>
                  </a:moveTo>
                  <a:lnTo>
                    <a:pt x="3201602" y="2339075"/>
                  </a:lnTo>
                  <a:lnTo>
                    <a:pt x="3201564" y="164599"/>
                  </a:lnTo>
                  <a:lnTo>
                    <a:pt x="3579783" y="164599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C7083F-BEBD-495E-A0D7-1247C19E7A51}"/>
                </a:ext>
              </a:extLst>
            </p:cNvPr>
            <p:cNvSpPr/>
            <p:nvPr/>
          </p:nvSpPr>
          <p:spPr>
            <a:xfrm>
              <a:off x="-6329066" y="5884689"/>
              <a:ext cx="4618929" cy="164599"/>
            </a:xfrm>
            <a:custGeom>
              <a:avLst/>
              <a:gdLst>
                <a:gd name="connsiteX0" fmla="*/ 82280 w 4618929"/>
                <a:gd name="connsiteY0" fmla="*/ 164599 h 164599"/>
                <a:gd name="connsiteX1" fmla="*/ 4536650 w 4618929"/>
                <a:gd name="connsiteY1" fmla="*/ 164599 h 164599"/>
                <a:gd name="connsiteX2" fmla="*/ 4618930 w 4618929"/>
                <a:gd name="connsiteY2" fmla="*/ 82319 h 164599"/>
                <a:gd name="connsiteX3" fmla="*/ 4536650 w 4618929"/>
                <a:gd name="connsiteY3" fmla="*/ 38 h 164599"/>
                <a:gd name="connsiteX4" fmla="*/ 82280 w 4618929"/>
                <a:gd name="connsiteY4" fmla="*/ 0 h 164599"/>
                <a:gd name="connsiteX5" fmla="*/ 0 w 4618929"/>
                <a:gd name="connsiteY5" fmla="*/ 82281 h 164599"/>
                <a:gd name="connsiteX6" fmla="*/ 82280 w 4618929"/>
                <a:gd name="connsiteY6" fmla="*/ 164599 h 16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929" h="164599">
                  <a:moveTo>
                    <a:pt x="82280" y="164599"/>
                  </a:moveTo>
                  <a:lnTo>
                    <a:pt x="4536650" y="164599"/>
                  </a:lnTo>
                  <a:cubicBezTo>
                    <a:pt x="4582114" y="164599"/>
                    <a:pt x="4618930" y="127745"/>
                    <a:pt x="4618930" y="82319"/>
                  </a:cubicBezTo>
                  <a:cubicBezTo>
                    <a:pt x="4618930" y="36892"/>
                    <a:pt x="4582114" y="38"/>
                    <a:pt x="4536650" y="38"/>
                  </a:cubicBezTo>
                  <a:lnTo>
                    <a:pt x="82280" y="0"/>
                  </a:lnTo>
                  <a:cubicBezTo>
                    <a:pt x="36816" y="0"/>
                    <a:pt x="0" y="36854"/>
                    <a:pt x="0" y="82281"/>
                  </a:cubicBezTo>
                  <a:cubicBezTo>
                    <a:pt x="0" y="127745"/>
                    <a:pt x="36854" y="164599"/>
                    <a:pt x="82280" y="16459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6A0AA9F-5C01-4D46-9726-CA8435890A04}"/>
                </a:ext>
              </a:extLst>
            </p:cNvPr>
            <p:cNvSpPr/>
            <p:nvPr/>
          </p:nvSpPr>
          <p:spPr>
            <a:xfrm>
              <a:off x="-6329077" y="1111502"/>
              <a:ext cx="4619262" cy="1582019"/>
            </a:xfrm>
            <a:custGeom>
              <a:avLst/>
              <a:gdLst>
                <a:gd name="connsiteX0" fmla="*/ 485 w 4619262"/>
                <a:gd name="connsiteY0" fmla="*/ 1504868 h 1582019"/>
                <a:gd name="connsiteX1" fmla="*/ 1480 w 4619262"/>
                <a:gd name="connsiteY1" fmla="*/ 1514856 h 1582019"/>
                <a:gd name="connsiteX2" fmla="*/ 3470 w 4619262"/>
                <a:gd name="connsiteY2" fmla="*/ 1522165 h 1582019"/>
                <a:gd name="connsiteX3" fmla="*/ 5996 w 4619262"/>
                <a:gd name="connsiteY3" fmla="*/ 1530240 h 1582019"/>
                <a:gd name="connsiteX4" fmla="*/ 10129 w 4619262"/>
                <a:gd name="connsiteY4" fmla="*/ 1538354 h 1582019"/>
                <a:gd name="connsiteX5" fmla="*/ 12884 w 4619262"/>
                <a:gd name="connsiteY5" fmla="*/ 1543788 h 1582019"/>
                <a:gd name="connsiteX6" fmla="*/ 13611 w 4619262"/>
                <a:gd name="connsiteY6" fmla="*/ 1544668 h 1582019"/>
                <a:gd name="connsiteX7" fmla="*/ 18969 w 4619262"/>
                <a:gd name="connsiteY7" fmla="*/ 1551518 h 1582019"/>
                <a:gd name="connsiteX8" fmla="*/ 23906 w 4619262"/>
                <a:gd name="connsiteY8" fmla="*/ 1557489 h 1582019"/>
                <a:gd name="connsiteX9" fmla="*/ 28231 w 4619262"/>
                <a:gd name="connsiteY9" fmla="*/ 1561163 h 1582019"/>
                <a:gd name="connsiteX10" fmla="*/ 36191 w 4619262"/>
                <a:gd name="connsiteY10" fmla="*/ 1567745 h 1582019"/>
                <a:gd name="connsiteX11" fmla="*/ 39750 w 4619262"/>
                <a:gd name="connsiteY11" fmla="*/ 1569735 h 1582019"/>
                <a:gd name="connsiteX12" fmla="*/ 50083 w 4619262"/>
                <a:gd name="connsiteY12" fmla="*/ 1575322 h 1582019"/>
                <a:gd name="connsiteX13" fmla="*/ 54752 w 4619262"/>
                <a:gd name="connsiteY13" fmla="*/ 1576853 h 1582019"/>
                <a:gd name="connsiteX14" fmla="*/ 65352 w 4619262"/>
                <a:gd name="connsiteY14" fmla="*/ 1580145 h 1582019"/>
                <a:gd name="connsiteX15" fmla="*/ 70174 w 4619262"/>
                <a:gd name="connsiteY15" fmla="*/ 1580757 h 1582019"/>
                <a:gd name="connsiteX16" fmla="*/ 81579 w 4619262"/>
                <a:gd name="connsiteY16" fmla="*/ 1581905 h 1582019"/>
                <a:gd name="connsiteX17" fmla="*/ 82460 w 4619262"/>
                <a:gd name="connsiteY17" fmla="*/ 1582020 h 1582019"/>
                <a:gd name="connsiteX18" fmla="*/ 4536829 w 4619262"/>
                <a:gd name="connsiteY18" fmla="*/ 1582020 h 1582019"/>
                <a:gd name="connsiteX19" fmla="*/ 4555466 w 4619262"/>
                <a:gd name="connsiteY19" fmla="*/ 1579724 h 1582019"/>
                <a:gd name="connsiteX20" fmla="*/ 4560288 w 4619262"/>
                <a:gd name="connsiteY20" fmla="*/ 1578231 h 1582019"/>
                <a:gd name="connsiteX21" fmla="*/ 4573032 w 4619262"/>
                <a:gd name="connsiteY21" fmla="*/ 1573294 h 1582019"/>
                <a:gd name="connsiteX22" fmla="*/ 4578466 w 4619262"/>
                <a:gd name="connsiteY22" fmla="*/ 1570348 h 1582019"/>
                <a:gd name="connsiteX23" fmla="*/ 4589450 w 4619262"/>
                <a:gd name="connsiteY23" fmla="*/ 1562540 h 1582019"/>
                <a:gd name="connsiteX24" fmla="*/ 4593660 w 4619262"/>
                <a:gd name="connsiteY24" fmla="*/ 1559096 h 1582019"/>
                <a:gd name="connsiteX25" fmla="*/ 4605715 w 4619262"/>
                <a:gd name="connsiteY25" fmla="*/ 1544668 h 1582019"/>
                <a:gd name="connsiteX26" fmla="*/ 4606327 w 4619262"/>
                <a:gd name="connsiteY26" fmla="*/ 1543941 h 1582019"/>
                <a:gd name="connsiteX27" fmla="*/ 4609083 w 4619262"/>
                <a:gd name="connsiteY27" fmla="*/ 1538506 h 1582019"/>
                <a:gd name="connsiteX28" fmla="*/ 4613216 w 4619262"/>
                <a:gd name="connsiteY28" fmla="*/ 1530393 h 1582019"/>
                <a:gd name="connsiteX29" fmla="*/ 4615742 w 4619262"/>
                <a:gd name="connsiteY29" fmla="*/ 1522318 h 1582019"/>
                <a:gd name="connsiteX30" fmla="*/ 4617732 w 4619262"/>
                <a:gd name="connsiteY30" fmla="*/ 1515009 h 1582019"/>
                <a:gd name="connsiteX31" fmla="*/ 4618727 w 4619262"/>
                <a:gd name="connsiteY31" fmla="*/ 1505020 h 1582019"/>
                <a:gd name="connsiteX32" fmla="*/ 4619263 w 4619262"/>
                <a:gd name="connsiteY32" fmla="*/ 1499816 h 1582019"/>
                <a:gd name="connsiteX33" fmla="*/ 4619148 w 4619262"/>
                <a:gd name="connsiteY33" fmla="*/ 1498821 h 1582019"/>
                <a:gd name="connsiteX34" fmla="*/ 4618115 w 4619262"/>
                <a:gd name="connsiteY34" fmla="*/ 1488679 h 1582019"/>
                <a:gd name="connsiteX35" fmla="*/ 4617349 w 4619262"/>
                <a:gd name="connsiteY35" fmla="*/ 1482517 h 1582019"/>
                <a:gd name="connsiteX36" fmla="*/ 4614823 w 4619262"/>
                <a:gd name="connsiteY36" fmla="*/ 1474404 h 1582019"/>
                <a:gd name="connsiteX37" fmla="*/ 4612527 w 4619262"/>
                <a:gd name="connsiteY37" fmla="*/ 1467286 h 1582019"/>
                <a:gd name="connsiteX38" fmla="*/ 4608700 w 4619262"/>
                <a:gd name="connsiteY38" fmla="*/ 1460244 h 1582019"/>
                <a:gd name="connsiteX39" fmla="*/ 4604911 w 4619262"/>
                <a:gd name="connsiteY39" fmla="*/ 1453432 h 1582019"/>
                <a:gd name="connsiteX40" fmla="*/ 4600013 w 4619262"/>
                <a:gd name="connsiteY40" fmla="*/ 1447500 h 1582019"/>
                <a:gd name="connsiteX41" fmla="*/ 4594693 w 4619262"/>
                <a:gd name="connsiteY41" fmla="*/ 1441186 h 1582019"/>
                <a:gd name="connsiteX42" fmla="*/ 4589757 w 4619262"/>
                <a:gd name="connsiteY42" fmla="*/ 1437052 h 1582019"/>
                <a:gd name="connsiteX43" fmla="*/ 4581949 w 4619262"/>
                <a:gd name="connsiteY43" fmla="*/ 1430891 h 1582019"/>
                <a:gd name="connsiteX44" fmla="*/ 4581107 w 4619262"/>
                <a:gd name="connsiteY44" fmla="*/ 1430240 h 1582019"/>
                <a:gd name="connsiteX45" fmla="*/ 2353629 w 4619262"/>
                <a:gd name="connsiteY45" fmla="*/ 12887 h 1582019"/>
                <a:gd name="connsiteX46" fmla="*/ 2265302 w 4619262"/>
                <a:gd name="connsiteY46" fmla="*/ 12887 h 1582019"/>
                <a:gd name="connsiteX47" fmla="*/ 38117 w 4619262"/>
                <a:gd name="connsiteY47" fmla="*/ 1430240 h 1582019"/>
                <a:gd name="connsiteX48" fmla="*/ 37275 w 4619262"/>
                <a:gd name="connsiteY48" fmla="*/ 1430891 h 1582019"/>
                <a:gd name="connsiteX49" fmla="*/ 29468 w 4619262"/>
                <a:gd name="connsiteY49" fmla="*/ 1437052 h 1582019"/>
                <a:gd name="connsiteX50" fmla="*/ 24531 w 4619262"/>
                <a:gd name="connsiteY50" fmla="*/ 1441186 h 1582019"/>
                <a:gd name="connsiteX51" fmla="*/ 19212 w 4619262"/>
                <a:gd name="connsiteY51" fmla="*/ 1447500 h 1582019"/>
                <a:gd name="connsiteX52" fmla="*/ 14313 w 4619262"/>
                <a:gd name="connsiteY52" fmla="*/ 1453432 h 1582019"/>
                <a:gd name="connsiteX53" fmla="*/ 10524 w 4619262"/>
                <a:gd name="connsiteY53" fmla="*/ 1460244 h 1582019"/>
                <a:gd name="connsiteX54" fmla="*/ 6697 w 4619262"/>
                <a:gd name="connsiteY54" fmla="*/ 1467286 h 1582019"/>
                <a:gd name="connsiteX55" fmla="*/ 4363 w 4619262"/>
                <a:gd name="connsiteY55" fmla="*/ 1474327 h 1582019"/>
                <a:gd name="connsiteX56" fmla="*/ 1914 w 4619262"/>
                <a:gd name="connsiteY56" fmla="*/ 1482402 h 1582019"/>
                <a:gd name="connsiteX57" fmla="*/ 1148 w 4619262"/>
                <a:gd name="connsiteY57" fmla="*/ 1488564 h 1582019"/>
                <a:gd name="connsiteX58" fmla="*/ 115 w 4619262"/>
                <a:gd name="connsiteY58" fmla="*/ 1498706 h 1582019"/>
                <a:gd name="connsiteX59" fmla="*/ 0 w 4619262"/>
                <a:gd name="connsiteY59" fmla="*/ 1499701 h 1582019"/>
                <a:gd name="connsiteX60" fmla="*/ 536 w 4619262"/>
                <a:gd name="connsiteY60" fmla="*/ 1504906 h 1582019"/>
                <a:gd name="connsiteX61" fmla="*/ 2309476 w 4619262"/>
                <a:gd name="connsiteY61" fmla="*/ 179902 h 1582019"/>
                <a:gd name="connsiteX62" fmla="*/ 4254110 w 4619262"/>
                <a:gd name="connsiteY62" fmla="*/ 1417379 h 1582019"/>
                <a:gd name="connsiteX63" fmla="*/ 364841 w 4619262"/>
                <a:gd name="connsiteY63" fmla="*/ 1417379 h 15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619262" h="1582019">
                  <a:moveTo>
                    <a:pt x="485" y="1504868"/>
                  </a:moveTo>
                  <a:cubicBezTo>
                    <a:pt x="714" y="1508197"/>
                    <a:pt x="868" y="1511565"/>
                    <a:pt x="1480" y="1514856"/>
                  </a:cubicBezTo>
                  <a:cubicBezTo>
                    <a:pt x="1977" y="1517382"/>
                    <a:pt x="2781" y="1519754"/>
                    <a:pt x="3470" y="1522165"/>
                  </a:cubicBezTo>
                  <a:cubicBezTo>
                    <a:pt x="4235" y="1524844"/>
                    <a:pt x="4886" y="1527600"/>
                    <a:pt x="5996" y="1530240"/>
                  </a:cubicBezTo>
                  <a:cubicBezTo>
                    <a:pt x="7144" y="1533111"/>
                    <a:pt x="8636" y="1535675"/>
                    <a:pt x="10129" y="1538354"/>
                  </a:cubicBezTo>
                  <a:cubicBezTo>
                    <a:pt x="11124" y="1540152"/>
                    <a:pt x="11774" y="1542027"/>
                    <a:pt x="12884" y="1543788"/>
                  </a:cubicBezTo>
                  <a:cubicBezTo>
                    <a:pt x="13114" y="1544132"/>
                    <a:pt x="13382" y="1544324"/>
                    <a:pt x="13611" y="1544668"/>
                  </a:cubicBezTo>
                  <a:cubicBezTo>
                    <a:pt x="15219" y="1547079"/>
                    <a:pt x="17132" y="1549261"/>
                    <a:pt x="18969" y="1551518"/>
                  </a:cubicBezTo>
                  <a:cubicBezTo>
                    <a:pt x="20615" y="1553509"/>
                    <a:pt x="22107" y="1555690"/>
                    <a:pt x="23906" y="1557489"/>
                  </a:cubicBezTo>
                  <a:cubicBezTo>
                    <a:pt x="25207" y="1558790"/>
                    <a:pt x="26815" y="1559900"/>
                    <a:pt x="28231" y="1561163"/>
                  </a:cubicBezTo>
                  <a:cubicBezTo>
                    <a:pt x="30795" y="1563459"/>
                    <a:pt x="33397" y="1565831"/>
                    <a:pt x="36191" y="1567745"/>
                  </a:cubicBezTo>
                  <a:cubicBezTo>
                    <a:pt x="37301" y="1568511"/>
                    <a:pt x="38602" y="1569008"/>
                    <a:pt x="39750" y="1569735"/>
                  </a:cubicBezTo>
                  <a:cubicBezTo>
                    <a:pt x="43079" y="1571764"/>
                    <a:pt x="46447" y="1573792"/>
                    <a:pt x="50083" y="1575322"/>
                  </a:cubicBezTo>
                  <a:cubicBezTo>
                    <a:pt x="51576" y="1575973"/>
                    <a:pt x="53221" y="1576317"/>
                    <a:pt x="54752" y="1576853"/>
                  </a:cubicBezTo>
                  <a:cubicBezTo>
                    <a:pt x="58196" y="1578116"/>
                    <a:pt x="61717" y="1579379"/>
                    <a:pt x="65352" y="1580145"/>
                  </a:cubicBezTo>
                  <a:cubicBezTo>
                    <a:pt x="66960" y="1580489"/>
                    <a:pt x="68605" y="1580489"/>
                    <a:pt x="70174" y="1580757"/>
                  </a:cubicBezTo>
                  <a:cubicBezTo>
                    <a:pt x="73963" y="1581293"/>
                    <a:pt x="77752" y="1581867"/>
                    <a:pt x="81579" y="1581905"/>
                  </a:cubicBezTo>
                  <a:cubicBezTo>
                    <a:pt x="81847" y="1581905"/>
                    <a:pt x="82115" y="1582020"/>
                    <a:pt x="82460" y="1582020"/>
                  </a:cubicBezTo>
                  <a:lnTo>
                    <a:pt x="4536829" y="1582020"/>
                  </a:lnTo>
                  <a:cubicBezTo>
                    <a:pt x="4543258" y="1582020"/>
                    <a:pt x="4549458" y="1581101"/>
                    <a:pt x="4555466" y="1579724"/>
                  </a:cubicBezTo>
                  <a:cubicBezTo>
                    <a:pt x="4557112" y="1579341"/>
                    <a:pt x="4558642" y="1578729"/>
                    <a:pt x="4560288" y="1578231"/>
                  </a:cubicBezTo>
                  <a:cubicBezTo>
                    <a:pt x="4564689" y="1576930"/>
                    <a:pt x="4568975" y="1575322"/>
                    <a:pt x="4573032" y="1573294"/>
                  </a:cubicBezTo>
                  <a:cubicBezTo>
                    <a:pt x="4574907" y="1572376"/>
                    <a:pt x="4576668" y="1571419"/>
                    <a:pt x="4578466" y="1570348"/>
                  </a:cubicBezTo>
                  <a:cubicBezTo>
                    <a:pt x="4582370" y="1568051"/>
                    <a:pt x="4585967" y="1565449"/>
                    <a:pt x="4589450" y="1562540"/>
                  </a:cubicBezTo>
                  <a:cubicBezTo>
                    <a:pt x="4590866" y="1561392"/>
                    <a:pt x="4592321" y="1560359"/>
                    <a:pt x="4593660" y="1559096"/>
                  </a:cubicBezTo>
                  <a:cubicBezTo>
                    <a:pt x="4598214" y="1554771"/>
                    <a:pt x="4602271" y="1549950"/>
                    <a:pt x="4605715" y="1544668"/>
                  </a:cubicBezTo>
                  <a:cubicBezTo>
                    <a:pt x="4605868" y="1544400"/>
                    <a:pt x="4606136" y="1544247"/>
                    <a:pt x="4606327" y="1543941"/>
                  </a:cubicBezTo>
                  <a:cubicBezTo>
                    <a:pt x="4607437" y="1542180"/>
                    <a:pt x="4608088" y="1540305"/>
                    <a:pt x="4609083" y="1538506"/>
                  </a:cubicBezTo>
                  <a:cubicBezTo>
                    <a:pt x="4610499" y="1535827"/>
                    <a:pt x="4612030" y="1533225"/>
                    <a:pt x="4613216" y="1530393"/>
                  </a:cubicBezTo>
                  <a:cubicBezTo>
                    <a:pt x="4614249" y="1527752"/>
                    <a:pt x="4614976" y="1525035"/>
                    <a:pt x="4615742" y="1522318"/>
                  </a:cubicBezTo>
                  <a:cubicBezTo>
                    <a:pt x="4616469" y="1519907"/>
                    <a:pt x="4617273" y="1517496"/>
                    <a:pt x="4617732" y="1515009"/>
                  </a:cubicBezTo>
                  <a:cubicBezTo>
                    <a:pt x="4618344" y="1511679"/>
                    <a:pt x="4618574" y="1508388"/>
                    <a:pt x="4618727" y="1505020"/>
                  </a:cubicBezTo>
                  <a:cubicBezTo>
                    <a:pt x="4618842" y="1503260"/>
                    <a:pt x="4619263" y="1501576"/>
                    <a:pt x="4619263" y="1499816"/>
                  </a:cubicBezTo>
                  <a:cubicBezTo>
                    <a:pt x="4619263" y="1499471"/>
                    <a:pt x="4619148" y="1499165"/>
                    <a:pt x="4619148" y="1498821"/>
                  </a:cubicBezTo>
                  <a:cubicBezTo>
                    <a:pt x="4619110" y="1495415"/>
                    <a:pt x="4618612" y="1492085"/>
                    <a:pt x="4618115" y="1488679"/>
                  </a:cubicBezTo>
                  <a:cubicBezTo>
                    <a:pt x="4617847" y="1486650"/>
                    <a:pt x="4617770" y="1484507"/>
                    <a:pt x="4617349" y="1482517"/>
                  </a:cubicBezTo>
                  <a:cubicBezTo>
                    <a:pt x="4616737" y="1479762"/>
                    <a:pt x="4615704" y="1477083"/>
                    <a:pt x="4614823" y="1474404"/>
                  </a:cubicBezTo>
                  <a:cubicBezTo>
                    <a:pt x="4614058" y="1472031"/>
                    <a:pt x="4613522" y="1469582"/>
                    <a:pt x="4612527" y="1467286"/>
                  </a:cubicBezTo>
                  <a:cubicBezTo>
                    <a:pt x="4611494" y="1464798"/>
                    <a:pt x="4610001" y="1462578"/>
                    <a:pt x="4608700" y="1460244"/>
                  </a:cubicBezTo>
                  <a:cubicBezTo>
                    <a:pt x="4607437" y="1457986"/>
                    <a:pt x="4606404" y="1455575"/>
                    <a:pt x="4604911" y="1453432"/>
                  </a:cubicBezTo>
                  <a:cubicBezTo>
                    <a:pt x="4603495" y="1451365"/>
                    <a:pt x="4601658" y="1449490"/>
                    <a:pt x="4600013" y="1447500"/>
                  </a:cubicBezTo>
                  <a:cubicBezTo>
                    <a:pt x="4598252" y="1445357"/>
                    <a:pt x="4596607" y="1443175"/>
                    <a:pt x="4594693" y="1441186"/>
                  </a:cubicBezTo>
                  <a:cubicBezTo>
                    <a:pt x="4593163" y="1439693"/>
                    <a:pt x="4591402" y="1438506"/>
                    <a:pt x="4589757" y="1437052"/>
                  </a:cubicBezTo>
                  <a:cubicBezTo>
                    <a:pt x="4587231" y="1434909"/>
                    <a:pt x="4584781" y="1432728"/>
                    <a:pt x="4581949" y="1430891"/>
                  </a:cubicBezTo>
                  <a:cubicBezTo>
                    <a:pt x="4581682" y="1430738"/>
                    <a:pt x="4581452" y="1430470"/>
                    <a:pt x="4581107" y="1430240"/>
                  </a:cubicBezTo>
                  <a:lnTo>
                    <a:pt x="2353629" y="12887"/>
                  </a:lnTo>
                  <a:cubicBezTo>
                    <a:pt x="2326687" y="-4296"/>
                    <a:pt x="2292244" y="-4296"/>
                    <a:pt x="2265302" y="12887"/>
                  </a:cubicBezTo>
                  <a:lnTo>
                    <a:pt x="38117" y="1430240"/>
                  </a:lnTo>
                  <a:cubicBezTo>
                    <a:pt x="37849" y="1430393"/>
                    <a:pt x="37620" y="1430661"/>
                    <a:pt x="37275" y="1430891"/>
                  </a:cubicBezTo>
                  <a:cubicBezTo>
                    <a:pt x="34481" y="1432689"/>
                    <a:pt x="31994" y="1434909"/>
                    <a:pt x="29468" y="1437052"/>
                  </a:cubicBezTo>
                  <a:cubicBezTo>
                    <a:pt x="27822" y="1438430"/>
                    <a:pt x="26024" y="1439693"/>
                    <a:pt x="24531" y="1441186"/>
                  </a:cubicBezTo>
                  <a:cubicBezTo>
                    <a:pt x="22541" y="1443099"/>
                    <a:pt x="20972" y="1445357"/>
                    <a:pt x="19212" y="1447500"/>
                  </a:cubicBezTo>
                  <a:cubicBezTo>
                    <a:pt x="17566" y="1449490"/>
                    <a:pt x="15767" y="1451327"/>
                    <a:pt x="14313" y="1453432"/>
                  </a:cubicBezTo>
                  <a:cubicBezTo>
                    <a:pt x="12897" y="1455575"/>
                    <a:pt x="11787" y="1457948"/>
                    <a:pt x="10524" y="1460244"/>
                  </a:cubicBezTo>
                  <a:cubicBezTo>
                    <a:pt x="9261" y="1462617"/>
                    <a:pt x="7730" y="1464836"/>
                    <a:pt x="6697" y="1467286"/>
                  </a:cubicBezTo>
                  <a:cubicBezTo>
                    <a:pt x="5741" y="1469505"/>
                    <a:pt x="5205" y="1471916"/>
                    <a:pt x="4363" y="1474327"/>
                  </a:cubicBezTo>
                  <a:cubicBezTo>
                    <a:pt x="3483" y="1477044"/>
                    <a:pt x="2449" y="1479647"/>
                    <a:pt x="1914" y="1482402"/>
                  </a:cubicBezTo>
                  <a:cubicBezTo>
                    <a:pt x="1493" y="1484392"/>
                    <a:pt x="1416" y="1486536"/>
                    <a:pt x="1148" y="1488564"/>
                  </a:cubicBezTo>
                  <a:cubicBezTo>
                    <a:pt x="727" y="1491970"/>
                    <a:pt x="153" y="1495299"/>
                    <a:pt x="115" y="1498706"/>
                  </a:cubicBezTo>
                  <a:cubicBezTo>
                    <a:pt x="115" y="1499050"/>
                    <a:pt x="0" y="1499356"/>
                    <a:pt x="0" y="1499701"/>
                  </a:cubicBezTo>
                  <a:cubicBezTo>
                    <a:pt x="0" y="1501499"/>
                    <a:pt x="421" y="1503145"/>
                    <a:pt x="536" y="1504906"/>
                  </a:cubicBezTo>
                  <a:close/>
                  <a:moveTo>
                    <a:pt x="2309476" y="179902"/>
                  </a:moveTo>
                  <a:lnTo>
                    <a:pt x="4254110" y="1417379"/>
                  </a:lnTo>
                  <a:lnTo>
                    <a:pt x="364841" y="1417379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F6D3AC78-BC1E-4697-B66A-D0FB139FA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25" y="3567512"/>
            <a:ext cx="389056" cy="389056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BE0D30DB-F8DF-4881-B0B0-7B14F976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00" y="2853087"/>
            <a:ext cx="389056" cy="3890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406E9C-AFE4-4188-A9EF-1BC909EA9547}"/>
              </a:ext>
            </a:extLst>
          </p:cNvPr>
          <p:cNvGrpSpPr/>
          <p:nvPr/>
        </p:nvGrpSpPr>
        <p:grpSpPr>
          <a:xfrm>
            <a:off x="9659424" y="1007702"/>
            <a:ext cx="2054954" cy="1246855"/>
            <a:chOff x="9659424" y="1007702"/>
            <a:chExt cx="2054954" cy="1246855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26DB8CD-CB5D-4B99-BF48-64F80E1EC530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 flipV="1">
              <a:off x="9659424" y="1007702"/>
              <a:ext cx="2054954" cy="1246855"/>
            </a:xfrm>
            <a:prstGeom prst="roundRect">
              <a:avLst>
                <a:gd name="adj" fmla="val 72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0" name="Picture 59" descr="Icon&#10;&#10;Description automatically generated">
              <a:extLst>
                <a:ext uri="{FF2B5EF4-FFF2-40B4-BE49-F238E27FC236}">
                  <a16:creationId xmlns:a16="http://schemas.microsoft.com/office/drawing/2014/main" id="{FFDA5340-4789-41D2-BDB0-EF0D2793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220" y="1057372"/>
              <a:ext cx="1144772" cy="1147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809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3B0CF-A863-C146-943D-5256A94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B70CED-8214-FD4A-B0A3-0DC7115F3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93097B-D28E-F847-9DF3-3A90101095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Email Us</a:t>
            </a:r>
          </a:p>
          <a:p>
            <a:r>
              <a:rPr lang="en-GB" b="0" dirty="0"/>
              <a:t>For general enquiries:</a:t>
            </a:r>
            <a:br>
              <a:rPr lang="en-GB" b="0" dirty="0"/>
            </a:br>
            <a:r>
              <a:rPr lang="en-GB" b="0" dirty="0" err="1"/>
              <a:t>info@acin.com</a:t>
            </a:r>
            <a:endParaRPr lang="en-GB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C0B73-9346-4C4F-BB4D-FE37AA3F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500" dirty="0"/>
              <a:t>Call Us</a:t>
            </a:r>
            <a:br>
              <a:rPr lang="en-GB" sz="1500" dirty="0"/>
            </a:br>
            <a:r>
              <a:rPr lang="en-GB" sz="1500" b="0" dirty="0"/>
              <a:t>Speak with us:</a:t>
            </a:r>
            <a:br>
              <a:rPr lang="en-GB" sz="1500" b="0" dirty="0"/>
            </a:br>
            <a:r>
              <a:rPr lang="en-GB" sz="1500" b="0" dirty="0"/>
              <a:t>0203 728 8585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12D9C-2F0F-C942-8FAD-477FEB42A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1749" y="4350818"/>
            <a:ext cx="4211526" cy="901700"/>
          </a:xfrm>
        </p:spPr>
        <p:txBody>
          <a:bodyPr>
            <a:noAutofit/>
          </a:bodyPr>
          <a:lstStyle/>
          <a:p>
            <a:r>
              <a:rPr lang="en-GB" sz="1500" dirty="0"/>
              <a:t>Find Us</a:t>
            </a:r>
            <a:br>
              <a:rPr lang="en-GB" sz="1500" dirty="0"/>
            </a:br>
            <a:r>
              <a:rPr lang="en-US" sz="1500" b="0" dirty="0" err="1"/>
              <a:t>Acin</a:t>
            </a:r>
            <a:r>
              <a:rPr lang="en-US" sz="1500" b="0" dirty="0"/>
              <a:t>, Level 1, Equitable House</a:t>
            </a:r>
            <a:br>
              <a:rPr lang="en-US" sz="1500" b="0" dirty="0"/>
            </a:br>
            <a:r>
              <a:rPr lang="en-US" sz="1500" b="0" dirty="0"/>
              <a:t>47 King William Street, London, EC4R 9AF</a:t>
            </a:r>
            <a:endParaRPr lang="en-GB" sz="1500" b="0" dirty="0"/>
          </a:p>
        </p:txBody>
      </p:sp>
    </p:spTree>
    <p:extLst>
      <p:ext uri="{BB962C8B-B14F-4D97-AF65-F5344CB8AC3E}">
        <p14:creationId xmlns:p14="http://schemas.microsoft.com/office/powerpoint/2010/main" val="4019649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3B0CF-A863-C146-943D-5256A94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B70CED-8214-FD4A-B0A3-0DC7115F3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93097B-D28E-F847-9DF3-3A9010109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/>
          <a:p>
            <a:r>
              <a:rPr lang="en-GB" dirty="0"/>
              <a:t>Email Us</a:t>
            </a:r>
          </a:p>
          <a:p>
            <a:r>
              <a:rPr lang="en-GB" b="0" dirty="0"/>
              <a:t>For general enquiries:</a:t>
            </a:r>
            <a:br>
              <a:rPr lang="en-GB" b="0" dirty="0"/>
            </a:br>
            <a:r>
              <a:rPr lang="en-GB" b="0" dirty="0" err="1"/>
              <a:t>info@acin.com</a:t>
            </a:r>
            <a:endParaRPr lang="en-GB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C0B73-9346-4C4F-BB4D-FE37AA3F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7592" y="4351338"/>
            <a:ext cx="2342570" cy="901700"/>
          </a:xfrm>
        </p:spPr>
        <p:txBody>
          <a:bodyPr>
            <a:normAutofit/>
          </a:bodyPr>
          <a:lstStyle/>
          <a:p>
            <a:r>
              <a:rPr lang="en-GB" sz="1500" dirty="0"/>
              <a:t>Call Us</a:t>
            </a:r>
            <a:br>
              <a:rPr lang="en-GB" sz="1500" dirty="0"/>
            </a:br>
            <a:r>
              <a:rPr lang="en-GB" sz="1500" b="0" dirty="0"/>
              <a:t>Speak with us:</a:t>
            </a:r>
            <a:br>
              <a:rPr lang="en-GB" sz="1500" b="0" dirty="0"/>
            </a:br>
            <a:r>
              <a:rPr lang="en-GB" sz="1500" b="0" dirty="0"/>
              <a:t>0203 728 8585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12D9C-2F0F-C942-8FAD-477FEB42A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1749" y="4350818"/>
            <a:ext cx="3792426" cy="901700"/>
          </a:xfrm>
        </p:spPr>
        <p:txBody>
          <a:bodyPr>
            <a:noAutofit/>
          </a:bodyPr>
          <a:lstStyle/>
          <a:p>
            <a:r>
              <a:rPr lang="en-GB" sz="1500" dirty="0"/>
              <a:t>Find Us</a:t>
            </a:r>
            <a:br>
              <a:rPr lang="en-GB" sz="1500" dirty="0"/>
            </a:br>
            <a:r>
              <a:rPr lang="en-US" sz="1500" b="0" dirty="0" err="1"/>
              <a:t>Acin</a:t>
            </a:r>
            <a:r>
              <a:rPr lang="en-US" sz="1500" b="0" dirty="0"/>
              <a:t>, Level 1, Equitable House</a:t>
            </a:r>
            <a:br>
              <a:rPr lang="en-US" sz="1500" b="0" dirty="0"/>
            </a:br>
            <a:r>
              <a:rPr lang="en-US" sz="1500" b="0" dirty="0"/>
              <a:t>47 King William Street, London, EC4R 9AF</a:t>
            </a:r>
            <a:endParaRPr lang="en-GB" sz="1500" b="0" dirty="0"/>
          </a:p>
        </p:txBody>
      </p:sp>
    </p:spTree>
    <p:extLst>
      <p:ext uri="{BB962C8B-B14F-4D97-AF65-F5344CB8AC3E}">
        <p14:creationId xmlns:p14="http://schemas.microsoft.com/office/powerpoint/2010/main" val="53840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8B8AAD-7AC5-4C2C-9A3C-BD91C30760FF}"/>
              </a:ext>
            </a:extLst>
          </p:cNvPr>
          <p:cNvSpPr/>
          <p:nvPr/>
        </p:nvSpPr>
        <p:spPr>
          <a:xfrm>
            <a:off x="637981" y="1681018"/>
            <a:ext cx="4951319" cy="4361188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A271-0D52-4222-B518-AE9B6E2C5D21}"/>
              </a:ext>
            </a:extLst>
          </p:cNvPr>
          <p:cNvSpPr/>
          <p:nvPr/>
        </p:nvSpPr>
        <p:spPr>
          <a:xfrm>
            <a:off x="5796626" y="1681018"/>
            <a:ext cx="5457921" cy="4361188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what exactly?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12AFD-E5CE-4D4E-B9A7-8D4DC108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A690-7C9C-454B-BE52-93A3DE32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2710F-5152-4325-9C13-587EDA83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981" y="1263090"/>
            <a:ext cx="3528000" cy="417927"/>
          </a:xfrm>
        </p:spPr>
        <p:txBody>
          <a:bodyPr/>
          <a:lstStyle/>
          <a:p>
            <a:r>
              <a:rPr lang="en-GB" dirty="0"/>
              <a:t>General Purpose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12836-90DC-4180-A76F-4E574EC6B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96626" y="1263090"/>
            <a:ext cx="3528000" cy="417927"/>
          </a:xfrm>
        </p:spPr>
        <p:txBody>
          <a:bodyPr/>
          <a:lstStyle/>
          <a:p>
            <a:r>
              <a:rPr lang="en-GB" dirty="0"/>
              <a:t>Domain Specific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C6E123-59A7-458F-8744-E0CD0D088D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7291" y="1803264"/>
            <a:ext cx="4816608" cy="393916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C, C++,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Java, </a:t>
            </a:r>
            <a:r>
              <a:rPr lang="en-GB" dirty="0" err="1"/>
              <a:t>Javascript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Ocaml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Ruby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35714FD-9EAE-ED07-0829-269F68F5607B}"/>
              </a:ext>
            </a:extLst>
          </p:cNvPr>
          <p:cNvSpPr txBox="1">
            <a:spLocks/>
          </p:cNvSpPr>
          <p:nvPr/>
        </p:nvSpPr>
        <p:spPr>
          <a:xfrm>
            <a:off x="5889747" y="1803264"/>
            <a:ext cx="4816608" cy="39391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Management: SQL (and variants), MQL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Document: HTML, </a:t>
            </a:r>
            <a:r>
              <a:rPr lang="en-GB" dirty="0" err="1"/>
              <a:t>LaTex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Shell: Bash, ZSH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Numerical Computation: R, MATLAB, 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Microsoft Applications: VBA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E0E8F28-7E92-901E-0640-D44E3CF19094}"/>
              </a:ext>
            </a:extLst>
          </p:cNvPr>
          <p:cNvSpPr txBox="1">
            <a:spLocks/>
          </p:cNvSpPr>
          <p:nvPr/>
        </p:nvSpPr>
        <p:spPr>
          <a:xfrm>
            <a:off x="442913" y="745193"/>
            <a:ext cx="8064569" cy="41792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Levelling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Python</a:t>
            </a:r>
          </a:p>
          <a:p>
            <a:r>
              <a:rPr lang="en-GB" dirty="0">
                <a:solidFill>
                  <a:srgbClr val="00B050"/>
                </a:solidFill>
              </a:rPr>
              <a:t>Ruby</a:t>
            </a:r>
          </a:p>
          <a:p>
            <a:r>
              <a:rPr lang="en-GB" dirty="0" err="1">
                <a:solidFill>
                  <a:srgbClr val="00B050"/>
                </a:solidFill>
              </a:rPr>
              <a:t>Ocaml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Julia</a:t>
            </a:r>
          </a:p>
          <a:p>
            <a:r>
              <a:rPr lang="en-GB" dirty="0">
                <a:solidFill>
                  <a:srgbClr val="00B050"/>
                </a:solidFill>
              </a:rPr>
              <a:t>Java</a:t>
            </a:r>
          </a:p>
          <a:p>
            <a:r>
              <a:rPr lang="en-GB" dirty="0">
                <a:solidFill>
                  <a:srgbClr val="00B050"/>
                </a:solidFill>
              </a:rPr>
              <a:t>C++/ C#</a:t>
            </a:r>
          </a:p>
          <a:p>
            <a:r>
              <a:rPr lang="en-GB" dirty="0">
                <a:solidFill>
                  <a:srgbClr val="FFC000"/>
                </a:solidFill>
              </a:rPr>
              <a:t>C</a:t>
            </a:r>
          </a:p>
          <a:p>
            <a:r>
              <a:rPr lang="en-GB" dirty="0">
                <a:solidFill>
                  <a:srgbClr val="FFC000"/>
                </a:solidFill>
              </a:rPr>
              <a:t>Assembly</a:t>
            </a:r>
          </a:p>
          <a:p>
            <a:r>
              <a:rPr lang="en-GB" dirty="0">
                <a:solidFill>
                  <a:srgbClr val="FF0000"/>
                </a:solidFill>
              </a:rPr>
              <a:t>Machine language</a:t>
            </a:r>
          </a:p>
          <a:p>
            <a:r>
              <a:rPr lang="en-GB" dirty="0">
                <a:solidFill>
                  <a:srgbClr val="FF0000"/>
                </a:solidFill>
              </a:rPr>
              <a:t>Binary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High level vs low level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11506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Python fit in?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78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68EB-DD90-4A06-9DB9-4FC9BE4EB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334224"/>
            <a:ext cx="10910887" cy="4842739"/>
          </a:xfrm>
        </p:spPr>
        <p:txBody>
          <a:bodyPr>
            <a:noAutofit/>
          </a:bodyPr>
          <a:lstStyle/>
          <a:p>
            <a:r>
              <a:rPr lang="en-GB" dirty="0"/>
              <a:t>Paradigm</a:t>
            </a:r>
          </a:p>
          <a:p>
            <a:pPr lvl="1"/>
            <a:r>
              <a:rPr lang="en-GB" dirty="0"/>
              <a:t>High Level – easy to understand English syntax, easy to understand</a:t>
            </a:r>
          </a:p>
          <a:p>
            <a:pPr lvl="1"/>
            <a:r>
              <a:rPr lang="en-GB" dirty="0"/>
              <a:t>Multi-Paradigm:</a:t>
            </a:r>
          </a:p>
          <a:p>
            <a:pPr lvl="2"/>
            <a:r>
              <a:rPr lang="en-GB" dirty="0"/>
              <a:t>Object Oriented – code structured around abstract ‘objects’ that contain data and associated methods</a:t>
            </a:r>
          </a:p>
          <a:p>
            <a:pPr lvl="2"/>
            <a:r>
              <a:rPr lang="en-GB" dirty="0"/>
              <a:t>Functional –</a:t>
            </a:r>
            <a:r>
              <a:rPr lang="en-GB" i="1" dirty="0"/>
              <a:t> can</a:t>
            </a:r>
            <a:r>
              <a:rPr lang="en-GB" dirty="0"/>
              <a:t> explicitly write process as series of reusable functions and execute appropriately</a:t>
            </a:r>
          </a:p>
          <a:p>
            <a:pPr lvl="2"/>
            <a:r>
              <a:rPr lang="en-GB" dirty="0"/>
              <a:t>Procedural – </a:t>
            </a:r>
            <a:r>
              <a:rPr lang="en-GB" i="1" dirty="0"/>
              <a:t>can </a:t>
            </a:r>
            <a:r>
              <a:rPr lang="en-GB" dirty="0"/>
              <a:t>explicitly write process as set of explicit step-by-step instructions</a:t>
            </a:r>
          </a:p>
          <a:p>
            <a:pPr lvl="2"/>
            <a:r>
              <a:rPr lang="en-GB" dirty="0"/>
              <a:t>Free and open source</a:t>
            </a:r>
          </a:p>
          <a:p>
            <a:r>
              <a:rPr lang="en-GB" dirty="0"/>
              <a:t>Code execution formatting dependant (clean).</a:t>
            </a:r>
          </a:p>
          <a:p>
            <a:r>
              <a:rPr lang="en-GB" dirty="0"/>
              <a:t>Built on top of C</a:t>
            </a:r>
          </a:p>
          <a:p>
            <a:r>
              <a:rPr lang="en-GB" dirty="0"/>
              <a:t>Currently v3 but lots of v2 (depreciated) code exists.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24315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IN">
      <a:dk1>
        <a:srgbClr val="484873"/>
      </a:dk1>
      <a:lt1>
        <a:sysClr val="window" lastClr="FFFFFF"/>
      </a:lt1>
      <a:dk2>
        <a:srgbClr val="28285A"/>
      </a:dk2>
      <a:lt2>
        <a:srgbClr val="F2F2F2"/>
      </a:lt2>
      <a:accent1>
        <a:srgbClr val="00AEEF"/>
      </a:accent1>
      <a:accent2>
        <a:srgbClr val="6161FF"/>
      </a:accent2>
      <a:accent3>
        <a:srgbClr val="1DE9AE"/>
      </a:accent3>
      <a:accent4>
        <a:srgbClr val="CB7EFC"/>
      </a:accent4>
      <a:accent5>
        <a:srgbClr val="FF9673"/>
      </a:accent5>
      <a:accent6>
        <a:srgbClr val="0A78EB"/>
      </a:accent6>
      <a:hlink>
        <a:srgbClr val="00AEEF"/>
      </a:hlink>
      <a:folHlink>
        <a:srgbClr val="28285A"/>
      </a:folHlink>
    </a:clrScheme>
    <a:fontScheme name="AC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188E807-A947-400A-B90C-FC192187CAA4}" vid="{2AABD37C-C807-4396-AA7C-D8CC4BAA2A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058ed9-a6ef-478b-ad4a-b3737a97ccd4" xsi:nil="true"/>
    <lcf76f155ced4ddcb4097134ff3c332f xmlns="f20c0227-cd56-4308-824c-c6cc38600aa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2016377908E49B58F98942142B01C" ma:contentTypeVersion="15" ma:contentTypeDescription="Create a new document." ma:contentTypeScope="" ma:versionID="2e09a47247dc5faf869983a01c3b4833">
  <xsd:schema xmlns:xsd="http://www.w3.org/2001/XMLSchema" xmlns:xs="http://www.w3.org/2001/XMLSchema" xmlns:p="http://schemas.microsoft.com/office/2006/metadata/properties" xmlns:ns2="f20c0227-cd56-4308-824c-c6cc38600aa1" xmlns:ns3="ac058ed9-a6ef-478b-ad4a-b3737a97ccd4" targetNamespace="http://schemas.microsoft.com/office/2006/metadata/properties" ma:root="true" ma:fieldsID="825862a92f7c1f43634efbd1a21f20ed" ns2:_="" ns3:_="">
    <xsd:import namespace="f20c0227-cd56-4308-824c-c6cc38600aa1"/>
    <xsd:import namespace="ac058ed9-a6ef-478b-ad4a-b3737a97cc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0c0227-cd56-4308-824c-c6cc38600a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9f3d7e7-d3d6-46a0-94d5-e54816f178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58ed9-a6ef-478b-ad4a-b3737a97ccd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ca755a9-5115-4a52-9de2-6f0cd7c1c525}" ma:internalName="TaxCatchAll" ma:showField="CatchAllData" ma:web="ac058ed9-a6ef-478b-ad4a-b3737a97cc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C4608B-D9EE-4646-A741-36816E255F41}">
  <ds:schemaRefs>
    <ds:schemaRef ds:uri="http://schemas.microsoft.com/office/2006/documentManagement/types"/>
    <ds:schemaRef ds:uri="http://purl.org/dc/dcmitype/"/>
    <ds:schemaRef ds:uri="ac058ed9-a6ef-478b-ad4a-b3737a97ccd4"/>
    <ds:schemaRef ds:uri="http://schemas.openxmlformats.org/package/2006/metadata/core-properties"/>
    <ds:schemaRef ds:uri="http://schemas.microsoft.com/office/infopath/2007/PartnerControls"/>
    <ds:schemaRef ds:uri="f20c0227-cd56-4308-824c-c6cc38600aa1"/>
    <ds:schemaRef ds:uri="http://purl.org/dc/elements/1.1/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C8A0BF-6E1A-43DC-BBF6-CE1EB277CE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B68829-A99D-4BE9-A16F-843BDA8FC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0c0227-cd56-4308-824c-c6cc38600aa1"/>
    <ds:schemaRef ds:uri="ac058ed9-a6ef-478b-ad4a-b3737a97cc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4258</TotalTime>
  <Words>2596</Words>
  <Application>Microsoft Macintosh PowerPoint</Application>
  <PresentationFormat>Widescreen</PresentationFormat>
  <Paragraphs>481</Paragraphs>
  <Slides>54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Helvetica Neue</vt:lpstr>
      <vt:lpstr>Office Theme</vt:lpstr>
      <vt:lpstr>think-cell Slide</vt:lpstr>
      <vt:lpstr>Scale Up with Python</vt:lpstr>
      <vt:lpstr>Outline</vt:lpstr>
      <vt:lpstr>What is Python?</vt:lpstr>
      <vt:lpstr>What is Programming?</vt:lpstr>
      <vt:lpstr>Drawing Distinctions</vt:lpstr>
      <vt:lpstr>For what exactly?</vt:lpstr>
      <vt:lpstr>Levelling Up</vt:lpstr>
      <vt:lpstr>Where does Python fit in?</vt:lpstr>
      <vt:lpstr>Python</vt:lpstr>
      <vt:lpstr>Python</vt:lpstr>
      <vt:lpstr>Python</vt:lpstr>
      <vt:lpstr>How can we start using it?</vt:lpstr>
      <vt:lpstr>Python</vt:lpstr>
      <vt:lpstr>Python</vt:lpstr>
      <vt:lpstr>Python</vt:lpstr>
      <vt:lpstr>Let’s get coding!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goes here.</vt:lpstr>
      <vt:lpstr>Title goes here.</vt:lpstr>
      <vt:lpstr>Section title goes here.</vt:lpstr>
      <vt:lpstr>Section title goes here.</vt:lpstr>
      <vt:lpstr>Generic templated slides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Headline goes here  Headline 2nd line goes here</vt:lpstr>
      <vt:lpstr>Section title goes here.</vt:lpstr>
      <vt:lpstr>Cullam solorerum ex eatiasi net ad eaquunt verorior moll ore peribusante nusam unt por maioren isitium hil il eum.</vt:lpstr>
      <vt:lpstr>Stand alone slides</vt:lpstr>
      <vt:lpstr>Operational risk control statistics</vt:lpstr>
      <vt:lpstr>Unprecedented risk control challenges</vt:lpstr>
      <vt:lpstr>Risk Control Diagnostics helps the 3 Lines of Defence</vt:lpstr>
      <vt:lpstr>Acin accelerates risk control maturity at every level</vt:lpstr>
      <vt:lpstr>Title goes here</vt:lpstr>
      <vt:lpstr>Title goes here</vt:lpstr>
      <vt:lpstr>Headline goes here  Headline 2nd line goes here</vt:lpstr>
      <vt:lpstr>Assured risk controls</vt:lpstr>
      <vt:lpstr>Headline goes here  Headline 2nd line goes here</vt:lpstr>
      <vt:lpstr>Headline goes here  Headline 2nd line goes here</vt:lpstr>
      <vt:lpstr>Who We Are</vt:lpstr>
      <vt:lpstr>The Acin value</vt:lpstr>
      <vt:lpstr>Thank you.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Up with Python</dc:title>
  <dc:creator>Toby Lewis</dc:creator>
  <cp:lastModifiedBy>Toby Lewis</cp:lastModifiedBy>
  <cp:revision>1</cp:revision>
  <dcterms:created xsi:type="dcterms:W3CDTF">2023-08-22T15:40:32Z</dcterms:created>
  <dcterms:modified xsi:type="dcterms:W3CDTF">2023-08-25T14:38:40Z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0x010100D4B2016377908E49B58F98942142B01C</vt:lpwstr>
  </property>
  <property fmtid="{D5CDD505-2E9C-101B-9397-08002B2CF9AE}" pid="3" name="MediaServiceImageTags">
    <vt:lpwstr/>
  </property>
</Properties>
</file>